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75"/>
  </p:notesMasterIdLst>
  <p:sldIdLst>
    <p:sldId id="322" r:id="rId2"/>
    <p:sldId id="323" r:id="rId3"/>
    <p:sldId id="324" r:id="rId4"/>
    <p:sldId id="325" r:id="rId5"/>
    <p:sldId id="262" r:id="rId6"/>
    <p:sldId id="263" r:id="rId7"/>
    <p:sldId id="264" r:id="rId8"/>
    <p:sldId id="265" r:id="rId9"/>
    <p:sldId id="266" r:id="rId10"/>
    <p:sldId id="267" r:id="rId11"/>
    <p:sldId id="326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327" r:id="rId20"/>
    <p:sldId id="281" r:id="rId21"/>
    <p:sldId id="282" r:id="rId22"/>
    <p:sldId id="283" r:id="rId23"/>
    <p:sldId id="328" r:id="rId24"/>
    <p:sldId id="344" r:id="rId25"/>
    <p:sldId id="346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21" r:id="rId39"/>
    <p:sldId id="297" r:id="rId40"/>
    <p:sldId id="347" r:id="rId41"/>
    <p:sldId id="298" r:id="rId42"/>
    <p:sldId id="299" r:id="rId43"/>
    <p:sldId id="339" r:id="rId44"/>
    <p:sldId id="334" r:id="rId45"/>
    <p:sldId id="300" r:id="rId46"/>
    <p:sldId id="301" r:id="rId47"/>
    <p:sldId id="302" r:id="rId48"/>
    <p:sldId id="303" r:id="rId49"/>
    <p:sldId id="330" r:id="rId50"/>
    <p:sldId id="338" r:id="rId51"/>
    <p:sldId id="331" r:id="rId52"/>
    <p:sldId id="332" r:id="rId53"/>
    <p:sldId id="335" r:id="rId54"/>
    <p:sldId id="304" r:id="rId55"/>
    <p:sldId id="320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29" r:id="rId65"/>
    <p:sldId id="314" r:id="rId66"/>
    <p:sldId id="315" r:id="rId67"/>
    <p:sldId id="316" r:id="rId68"/>
    <p:sldId id="317" r:id="rId69"/>
    <p:sldId id="342" r:id="rId70"/>
    <p:sldId id="341" r:id="rId71"/>
    <p:sldId id="343" r:id="rId72"/>
    <p:sldId id="319" r:id="rId73"/>
    <p:sldId id="345" r:id="rId74"/>
  </p:sldIdLst>
  <p:sldSz cx="13004800" cy="9753600"/>
  <p:notesSz cx="13004800" cy="9753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788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1300481" y="4632960"/>
            <a:ext cx="10403838" cy="4389120"/>
          </a:xfrm>
          <a:prstGeom prst="rect">
            <a:avLst/>
          </a:prstGeom>
        </p:spPr>
        <p:txBody>
          <a:bodyPr lIns="130025" tIns="130025" rIns="130025" bIns="13002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300481" y="4632960"/>
            <a:ext cx="10403838" cy="4389120"/>
          </a:xfrm>
          <a:prstGeom prst="rect">
            <a:avLst/>
          </a:prstGeom>
        </p:spPr>
        <p:txBody>
          <a:bodyPr lIns="130025" tIns="130025" rIns="130025" bIns="13002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300481" y="4632960"/>
            <a:ext cx="10403838" cy="4389120"/>
          </a:xfrm>
          <a:prstGeom prst="rect">
            <a:avLst/>
          </a:prstGeom>
        </p:spPr>
        <p:txBody>
          <a:bodyPr lIns="130025" tIns="130025" rIns="130025" bIns="13002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1300481" y="4632960"/>
            <a:ext cx="10403838" cy="4389120"/>
          </a:xfrm>
          <a:prstGeom prst="rect">
            <a:avLst/>
          </a:prstGeom>
        </p:spPr>
        <p:txBody>
          <a:bodyPr lIns="130025" tIns="130025" rIns="130025" bIns="13002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8492134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3005" y="8609178"/>
            <a:ext cx="3199181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355238" y="8596173"/>
            <a:ext cx="9649562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59575" y="5743787"/>
            <a:ext cx="9211733" cy="260096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359575" y="8604497"/>
            <a:ext cx="9536853" cy="975360"/>
          </a:xfrm>
        </p:spPr>
        <p:txBody>
          <a:bodyPr anchor="ctr">
            <a:normAutofit/>
          </a:bodyPr>
          <a:lstStyle>
            <a:lvl1pPr marL="0" indent="0" algn="l">
              <a:buNone/>
              <a:defRPr sz="3700">
                <a:solidFill>
                  <a:srgbClr val="FFFFFF"/>
                </a:solidFill>
              </a:defRPr>
            </a:lvl1pPr>
            <a:lvl2pPr marL="650197" indent="0" algn="ctr">
              <a:buNone/>
            </a:lvl2pPr>
            <a:lvl3pPr marL="1300393" indent="0" algn="ctr">
              <a:buNone/>
            </a:lvl3pPr>
            <a:lvl4pPr marL="1950590" indent="0" algn="ctr">
              <a:buNone/>
            </a:lvl4pPr>
            <a:lvl5pPr marL="2600786" indent="0" algn="ctr">
              <a:buNone/>
            </a:lvl5pPr>
            <a:lvl6pPr marL="3250983" indent="0" algn="ctr">
              <a:buNone/>
            </a:lvl6pPr>
            <a:lvl7pPr marL="3901180" indent="0" algn="ctr">
              <a:buNone/>
            </a:lvl7pPr>
            <a:lvl8pPr marL="4551376" indent="0" algn="ctr">
              <a:buNone/>
            </a:lvl8pPr>
            <a:lvl9pPr marL="5201573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8373" y="8631039"/>
            <a:ext cx="2926080" cy="975360"/>
          </a:xfrm>
        </p:spPr>
        <p:txBody>
          <a:bodyPr>
            <a:no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965892" y="336412"/>
            <a:ext cx="8344747" cy="519289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379200" y="325120"/>
            <a:ext cx="1192107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0107" y="866989"/>
            <a:ext cx="2926080" cy="7845778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866987"/>
            <a:ext cx="7911253" cy="784578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0108" y="8886618"/>
            <a:ext cx="3142827" cy="51928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0244" y="8886341"/>
            <a:ext cx="7926731" cy="51928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670319" y="0"/>
            <a:ext cx="455168" cy="97536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8735343" y="866987"/>
            <a:ext cx="325120" cy="8886613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735343" y="0"/>
            <a:ext cx="325120" cy="758613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39" tIns="65020" rIns="130039" bIns="65020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518596" y="205457"/>
            <a:ext cx="758613" cy="347699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1_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654177" y="579627"/>
            <a:ext cx="9696449" cy="7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654177" y="579627"/>
            <a:ext cx="9696449" cy="7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7381" y="2357123"/>
            <a:ext cx="11750040" cy="599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129" marR="0" lvl="0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260" marR="0" lvl="1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390" marR="0" lvl="2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518" marR="0" lvl="3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5650" marR="0" lvl="4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2778" marR="0" lvl="5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199909" marR="0" lvl="6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039" marR="0" lvl="7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169" marR="0" lvl="8" indent="-22856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43309" y="843901"/>
            <a:ext cx="12118185" cy="1086007"/>
          </a:xfrm>
          <a:prstGeom prst="rect">
            <a:avLst/>
          </a:prstGeom>
        </p:spPr>
        <p:txBody>
          <a:bodyPr lIns="145615" tIns="145615" rIns="145615" bIns="14561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43309" y="2185435"/>
            <a:ext cx="12118185" cy="6478507"/>
          </a:xfrm>
          <a:prstGeom prst="rect">
            <a:avLst/>
          </a:prstGeom>
        </p:spPr>
        <p:txBody>
          <a:bodyPr lIns="145615" tIns="145615" rIns="145615" bIns="14561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2049717" y="8842839"/>
            <a:ext cx="780372" cy="746382"/>
          </a:xfrm>
          <a:prstGeom prst="rect">
            <a:avLst/>
          </a:prstGeom>
        </p:spPr>
        <p:txBody>
          <a:bodyPr lIns="145615" tIns="145615" rIns="145615" bIns="14561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209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43309" y="843901"/>
            <a:ext cx="12118185" cy="1086007"/>
          </a:xfrm>
          <a:prstGeom prst="rect">
            <a:avLst/>
          </a:prstGeom>
        </p:spPr>
        <p:txBody>
          <a:bodyPr lIns="145615" tIns="145615" rIns="145615" bIns="14561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43309" y="2185435"/>
            <a:ext cx="5688745" cy="6478507"/>
          </a:xfrm>
          <a:prstGeom prst="rect">
            <a:avLst/>
          </a:prstGeom>
        </p:spPr>
        <p:txBody>
          <a:bodyPr lIns="145615" tIns="145615" rIns="145615" bIns="145615" anchor="t" anchorCtr="0"/>
          <a:lstStyle>
            <a:lvl1pPr>
              <a:spcBef>
                <a:spcPts val="0"/>
              </a:spcBef>
              <a:buSzPct val="100000"/>
              <a:defRPr sz="21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6872749" y="2185435"/>
            <a:ext cx="5688745" cy="6478507"/>
          </a:xfrm>
          <a:prstGeom prst="rect">
            <a:avLst/>
          </a:prstGeom>
        </p:spPr>
        <p:txBody>
          <a:bodyPr lIns="145615" tIns="145615" rIns="145615" bIns="145615" anchor="t" anchorCtr="0"/>
          <a:lstStyle>
            <a:lvl1pPr>
              <a:spcBef>
                <a:spcPts val="0"/>
              </a:spcBef>
              <a:buSzPct val="100000"/>
              <a:defRPr sz="21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800"/>
            </a:lvl3pPr>
            <a:lvl4pPr>
              <a:spcBef>
                <a:spcPts val="0"/>
              </a:spcBef>
              <a:buSzPct val="100000"/>
              <a:defRPr sz="1800"/>
            </a:lvl4pPr>
            <a:lvl5pPr>
              <a:spcBef>
                <a:spcPts val="0"/>
              </a:spcBef>
              <a:buSzPct val="100000"/>
              <a:defRPr sz="1800"/>
            </a:lvl5pPr>
            <a:lvl6pPr>
              <a:spcBef>
                <a:spcPts val="0"/>
              </a:spcBef>
              <a:buSzPct val="100000"/>
              <a:defRPr sz="1800"/>
            </a:lvl6pPr>
            <a:lvl7pPr>
              <a:spcBef>
                <a:spcPts val="0"/>
              </a:spcBef>
              <a:buSzPct val="100000"/>
              <a:defRPr sz="1800"/>
            </a:lvl7pPr>
            <a:lvl8pPr>
              <a:spcBef>
                <a:spcPts val="0"/>
              </a:spcBef>
              <a:buSzPct val="100000"/>
              <a:defRPr sz="1800"/>
            </a:lvl8pPr>
            <a:lvl9pPr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2049717" y="8842839"/>
            <a:ext cx="780372" cy="746382"/>
          </a:xfrm>
          <a:prstGeom prst="rect">
            <a:avLst/>
          </a:prstGeom>
        </p:spPr>
        <p:txBody>
          <a:bodyPr lIns="145615" tIns="145615" rIns="145615" bIns="14561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640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321" y="325120"/>
            <a:ext cx="11595947" cy="1408853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71321" y="2275840"/>
            <a:ext cx="11595947" cy="6394027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2" y="3901442"/>
            <a:ext cx="10130650" cy="2379698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167467"/>
            <a:ext cx="13004800" cy="16256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2275840"/>
            <a:ext cx="1842347" cy="1408853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950720" y="2275840"/>
            <a:ext cx="11054080" cy="140885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0" y="2275840"/>
            <a:ext cx="10837333" cy="1408853"/>
          </a:xfrm>
        </p:spPr>
        <p:txBody>
          <a:bodyPr/>
          <a:lstStyle>
            <a:lvl1pPr algn="l">
              <a:buNone/>
              <a:defRPr sz="63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492588"/>
            <a:ext cx="1842347" cy="997939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66987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890526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3" y="388338"/>
            <a:ext cx="11595947" cy="123726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66987" y="3467948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827520" y="3467948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66987" y="2492587"/>
            <a:ext cx="5527040" cy="910336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827520" y="2492587"/>
            <a:ext cx="5527040" cy="910336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758613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388338"/>
            <a:ext cx="11487573" cy="1237262"/>
          </a:xfrm>
        </p:spPr>
        <p:txBody>
          <a:bodyPr anchor="ctr"/>
          <a:lstStyle>
            <a:lvl1pPr algn="l">
              <a:buNone/>
              <a:defRPr sz="63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66987" y="2492587"/>
            <a:ext cx="2275840" cy="617728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5059" tIns="260079" rIns="195059" bIns="130039"/>
          <a:lstStyle>
            <a:lvl1pPr marL="0" indent="0">
              <a:spcAft>
                <a:spcPts val="1422"/>
              </a:spcAft>
              <a:buNone/>
              <a:defRPr sz="26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59573" y="2492587"/>
            <a:ext cx="9103360" cy="628565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5840" y="7802880"/>
            <a:ext cx="10403840" cy="975360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>
              <a:buFontTx/>
              <a:buNone/>
              <a:defRPr sz="1700"/>
            </a:lvl2pPr>
            <a:lvl3pPr>
              <a:buFontTx/>
              <a:buNone/>
              <a:defRPr sz="1400"/>
            </a:lvl3pPr>
            <a:lvl4pPr>
              <a:buFontTx/>
              <a:buNone/>
              <a:defRPr sz="1300"/>
            </a:lvl4pPr>
            <a:lvl5pPr>
              <a:buFontTx/>
              <a:buNone/>
              <a:defRPr sz="13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3005" y="6502400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3005" y="6632448"/>
            <a:ext cx="2080768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197811" y="6619443"/>
            <a:ext cx="10806989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6610773"/>
            <a:ext cx="10403840" cy="97536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2059093" y="0"/>
            <a:ext cx="143053" cy="976660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886613" y="8886615"/>
            <a:ext cx="3793067" cy="519289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6637865"/>
            <a:ext cx="2059093" cy="943755"/>
          </a:xfrm>
        </p:spPr>
        <p:txBody>
          <a:bodyPr rtlCol="0"/>
          <a:lstStyle>
            <a:lvl1pPr>
              <a:defRPr sz="40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275840" y="8886340"/>
            <a:ext cx="6502400" cy="519289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19486" y="0"/>
            <a:ext cx="10785314" cy="6498065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66986" y="325120"/>
            <a:ext cx="11595947" cy="1408853"/>
          </a:xfrm>
          <a:prstGeom prst="rect">
            <a:avLst/>
          </a:prstGeom>
        </p:spPr>
        <p:txBody>
          <a:bodyPr vert="horz" lIns="130039" tIns="65020" rIns="130039" bIns="650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71321" y="2275840"/>
            <a:ext cx="11595947" cy="6437376"/>
          </a:xfrm>
          <a:prstGeom prst="rect">
            <a:avLst/>
          </a:prstGeom>
        </p:spPr>
        <p:txBody>
          <a:bodyPr vert="horz" lIns="130039" tIns="65020" rIns="130039" bIns="6502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69868" y="8886615"/>
            <a:ext cx="3793067" cy="519289"/>
          </a:xfrm>
          <a:prstGeom prst="rect">
            <a:avLst/>
          </a:prstGeom>
        </p:spPr>
        <p:txBody>
          <a:bodyPr vert="horz" lIns="130039" tIns="65020" rIns="130039" bIns="65020" anchor="ctr" anchorCtr="0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66989" y="8886340"/>
            <a:ext cx="7709985" cy="519289"/>
          </a:xfrm>
          <a:prstGeom prst="rect">
            <a:avLst/>
          </a:prstGeom>
        </p:spPr>
        <p:txBody>
          <a:bodyPr vert="horz" lIns="130039" tIns="65020" rIns="130039" bIns="65020" anchor="ctr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755648"/>
            <a:ext cx="13004800" cy="4551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820672"/>
            <a:ext cx="758613" cy="3251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39893" y="1820672"/>
            <a:ext cx="12164907" cy="32512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809384"/>
            <a:ext cx="758613" cy="347699"/>
          </a:xfrm>
          <a:prstGeom prst="rect">
            <a:avLst/>
          </a:prstGeom>
        </p:spPr>
        <p:txBody>
          <a:bodyPr vert="horz" lIns="130039" tIns="65020" rIns="130039" bIns="65020" anchor="ctr" anchorCtr="0">
            <a:normAutofit/>
          </a:bodyPr>
          <a:lstStyle>
            <a:lvl1pPr algn="ctr" eaLnBrk="1" latinLnBrk="0" hangingPunct="1">
              <a:defRPr kumimoji="0" sz="2000" b="1">
                <a:solidFill>
                  <a:srgbClr val="FFFFFF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1" r:id="rId14"/>
    <p:sldLayoutId id="2147483702" r:id="rId15"/>
    <p:sldLayoutId id="2147483703" r:id="rId16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6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5138" indent="-455138" algn="l" rtl="0" eaLnBrk="1" latinLnBrk="0" hangingPunct="1">
        <a:spcBef>
          <a:spcPts val="996"/>
        </a:spcBef>
        <a:buClr>
          <a:schemeClr val="accent2"/>
        </a:buClr>
        <a:buSzPct val="60000"/>
        <a:buFont typeface="Wingdings"/>
        <a:buChar char="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10275" indent="-390118" algn="l" rtl="0" eaLnBrk="1" latinLnBrk="0" hangingPunct="1">
        <a:spcBef>
          <a:spcPts val="782"/>
        </a:spcBef>
        <a:buClr>
          <a:schemeClr val="accent1"/>
        </a:buClr>
        <a:buSzPct val="70000"/>
        <a:buFont typeface="Wingdings 2"/>
        <a:buChar char="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indent="-325098" algn="l" rtl="0" eaLnBrk="1" latinLnBrk="0" hangingPunct="1">
        <a:spcBef>
          <a:spcPts val="711"/>
        </a:spcBef>
        <a:buClr>
          <a:schemeClr val="accent2"/>
        </a:buClr>
        <a:buSzPct val="75000"/>
        <a:buFont typeface="Wingdings"/>
        <a:buChar char="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indent="-325098" algn="l" rtl="0" eaLnBrk="1" latinLnBrk="0" hangingPunct="1">
        <a:spcBef>
          <a:spcPts val="569"/>
        </a:spcBef>
        <a:buClr>
          <a:schemeClr val="accent3"/>
        </a:buClr>
        <a:buSzPct val="75000"/>
        <a:buFont typeface="Wingdings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indent="-325098" algn="l" rtl="0" eaLnBrk="1" latinLnBrk="0" hangingPunct="1">
        <a:spcBef>
          <a:spcPts val="569"/>
        </a:spcBef>
        <a:buClr>
          <a:schemeClr val="accent4"/>
        </a:buClr>
        <a:buSzPct val="65000"/>
        <a:buFont typeface="Wingdings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990904" indent="-325098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381022" indent="-325098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71140" indent="-325098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61258" indent="-325098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gif"/><Relationship Id="rId4" Type="http://schemas.openxmlformats.org/officeDocument/2006/relationships/image" Target="../media/image4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ernandocamorsolo.com/biography.html" TargetMode="External"/><Relationship Id="rId3" Type="http://schemas.openxmlformats.org/officeDocument/2006/relationships/hyperlink" Target="https://kahimyang.com/kauswagan/articles/1315/a-collection-of-some-of-juan-lunas-masterpieces" TargetMode="External"/><Relationship Id="rId7" Type="http://schemas.openxmlformats.org/officeDocument/2006/relationships/hyperlink" Target="https://www.rappler.com/life-and-style/arts-and-culture/210947-juan-luna-boceto-spoliariu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lifestyle.inquirer.net/304684/mystery-spoliarium-boceto-real/" TargetMode="External"/><Relationship Id="rId5" Type="http://schemas.openxmlformats.org/officeDocument/2006/relationships/hyperlink" Target="https://www.esquiremag.ph/culture/arts-and-entertainment/crimes-and-punishment-a1549-20170120-lfrm3" TargetMode="External"/><Relationship Id="rId10" Type="http://schemas.openxmlformats.org/officeDocument/2006/relationships/hyperlink" Target="https://news.abs-cbn.com/ancx/style/style-profile/09/22/18/theyll-always-have-paris" TargetMode="External"/><Relationship Id="rId4" Type="http://schemas.openxmlformats.org/officeDocument/2006/relationships/hyperlink" Target="https://kahimyang.com/kauswagan/articles/1372/a-small-collection-of-fernando-amorsolos-paintings" TargetMode="External"/><Relationship Id="rId9" Type="http://schemas.openxmlformats.org/officeDocument/2006/relationships/hyperlink" Target="http://ncca.gov.ph/about-culture-and-arts/in-focus/the-art-of-juan-luna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9500" b="1" u="sng" dirty="0">
                <a:solidFill>
                  <a:schemeClr val="bg1"/>
                </a:solidFill>
              </a:rPr>
              <a:t>J</a:t>
            </a:r>
            <a:r>
              <a:rPr lang="pt-BR" sz="6500" b="1" u="sng" dirty="0">
                <a:solidFill>
                  <a:schemeClr val="bg1"/>
                </a:solidFill>
              </a:rPr>
              <a:t>UAN LUNA &amp; </a:t>
            </a:r>
            <a:br>
              <a:rPr lang="pt-BR" sz="6500" b="1" u="sng" dirty="0">
                <a:solidFill>
                  <a:schemeClr val="bg1"/>
                </a:solidFill>
              </a:rPr>
            </a:br>
            <a:r>
              <a:rPr lang="pt-BR" sz="9500" b="1" u="sng" dirty="0">
                <a:solidFill>
                  <a:schemeClr val="bg1"/>
                </a:solidFill>
              </a:rPr>
              <a:t>F</a:t>
            </a:r>
            <a:r>
              <a:rPr lang="pt-BR" sz="6500" b="1" u="sng" dirty="0">
                <a:solidFill>
                  <a:schemeClr val="bg1"/>
                </a:solidFill>
              </a:rPr>
              <a:t>ERNANDO AMORSOLO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hape 44"/>
          <p:cNvSpPr/>
          <p:nvPr/>
        </p:nvSpPr>
        <p:spPr>
          <a:xfrm>
            <a:off x="0" y="476203"/>
            <a:ext cx="13004800" cy="53289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9708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6" name="Shape 16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67" name="Shape 167"/>
          <p:cNvSpPr txBox="1"/>
          <p:nvPr/>
        </p:nvSpPr>
        <p:spPr>
          <a:xfrm>
            <a:off x="7061201" y="1825754"/>
            <a:ext cx="939164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Death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289802" y="2383526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7289802" y="3485378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7289802" y="4587230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7289802" y="6146282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7289802" y="6790934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7289802" y="7435586"/>
            <a:ext cx="179071" cy="4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>
                <a:solidFill>
                  <a:srgbClr val="5C5C5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</a:t>
            </a:r>
            <a:endParaRPr sz="2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7861299" y="2378051"/>
            <a:ext cx="4436110" cy="6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295865">
              <a:lnSpc>
                <a:spcPct val="115399"/>
              </a:lnSpc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December 1899, Luna  arrived in Hong Kong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41263">
              <a:lnSpc>
                <a:spcPct val="115399"/>
              </a:lnSpc>
              <a:spcBef>
                <a:spcPts val="150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days later, he suffered a 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attack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5399"/>
              </a:lnSpc>
              <a:spcBef>
                <a:spcPts val="1495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second attack on December  7, 1899 proved fatal before a  doctor could reach him.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188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died at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 years old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198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was buried in Hong Kong.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381576" algn="just">
              <a:lnSpc>
                <a:spcPct val="115399"/>
              </a:lnSpc>
              <a:spcBef>
                <a:spcPts val="150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years later his remains  were brought to Manila for  final burial.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(1892-1972)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Fernando </a:t>
            </a:r>
            <a:r>
              <a:rPr lang="en-US" dirty="0" err="1"/>
              <a:t>Amorsolo</a:t>
            </a:r>
            <a:endParaRPr lang="en-US" dirty="0"/>
          </a:p>
        </p:txBody>
      </p:sp>
      <p:sp>
        <p:nvSpPr>
          <p:cNvPr id="7" name="Shape 180"/>
          <p:cNvSpPr/>
          <p:nvPr/>
        </p:nvSpPr>
        <p:spPr>
          <a:xfrm>
            <a:off x="310777" y="770992"/>
            <a:ext cx="4768693" cy="700694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8" name="Shape 188"/>
          <p:cNvSpPr/>
          <p:nvPr/>
        </p:nvSpPr>
        <p:spPr>
          <a:xfrm rot="353666">
            <a:off x="5242800" y="4830029"/>
            <a:ext cx="4439937" cy="4621328"/>
          </a:xfrm>
          <a:prstGeom prst="rect">
            <a:avLst/>
          </a:prstGeom>
          <a:blipFill rotWithShape="1">
            <a:blip r:embed="rId3">
              <a:alphaModFix/>
            </a:blip>
            <a:srcRect/>
            <a:stretch>
              <a:fillRect t="-5398" r="1022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" name="Shape 189"/>
          <p:cNvSpPr/>
          <p:nvPr/>
        </p:nvSpPr>
        <p:spPr>
          <a:xfrm>
            <a:off x="9591124" y="4875384"/>
            <a:ext cx="3238500" cy="45579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8876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2" y="0"/>
            <a:ext cx="64643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3" name="Shape 213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18" name="Shape 218"/>
          <p:cNvSpPr txBox="1"/>
          <p:nvPr/>
        </p:nvSpPr>
        <p:spPr>
          <a:xfrm>
            <a:off x="7061200" y="6292625"/>
            <a:ext cx="277495" cy="35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endParaRPr sz="21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162376" y="8847362"/>
            <a:ext cx="3193700" cy="90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algn="ctr">
              <a:lnSpc>
                <a:spcPct val="116666"/>
              </a:lnSpc>
            </a:pPr>
            <a:r>
              <a:rPr lang="en-US" sz="1600" b="1" i="1" dirty="0"/>
              <a:t>Self-portrait at the age of 20</a:t>
            </a:r>
            <a:endParaRPr sz="1600" dirty="0"/>
          </a:p>
          <a:p>
            <a:pPr marL="12699" algn="ctr">
              <a:lnSpc>
                <a:spcPct val="116666"/>
              </a:lnSpc>
            </a:pPr>
            <a:r>
              <a:rPr lang="en-US" sz="1600" b="1" dirty="0"/>
              <a:t>Fernando </a:t>
            </a:r>
            <a:r>
              <a:rPr lang="en-US" sz="1600" b="1" dirty="0" err="1"/>
              <a:t>Amorsolo</a:t>
            </a:r>
            <a:endParaRPr sz="1600" dirty="0"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910551" y="294460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 dirty="0"/>
              <a:t>FERNANDO AMARSOLO</a:t>
            </a:r>
            <a:endParaRPr sz="3100" dirty="0"/>
          </a:p>
        </p:txBody>
      </p:sp>
      <p:sp>
        <p:nvSpPr>
          <p:cNvPr id="15" name="Shape 222"/>
          <p:cNvSpPr txBox="1"/>
          <p:nvPr/>
        </p:nvSpPr>
        <p:spPr>
          <a:xfrm>
            <a:off x="6553421" y="907049"/>
            <a:ext cx="6281307" cy="807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4895" rIns="0" bIns="0" anchor="t" anchorCtr="0">
            <a:noAutofit/>
          </a:bodyPr>
          <a:lstStyle/>
          <a:p>
            <a:pPr marL="88888" indent="-76189" algn="ctr"/>
            <a:r>
              <a:rPr lang="en-US" sz="28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“Grand Old Man of Philippine Art”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6064" marR="5080" indent="-457176">
              <a:lnSpc>
                <a:spcPct val="113999"/>
              </a:lnSpc>
              <a:spcBef>
                <a:spcPts val="1170"/>
              </a:spcBef>
              <a:buFont typeface="Wingdings" charset="2"/>
              <a:buChar char="Ø"/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Birth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30, 1892</a:t>
            </a:r>
          </a:p>
          <a:p>
            <a:pPr marL="546064" marR="5080" indent="-457176">
              <a:lnSpc>
                <a:spcPct val="113999"/>
              </a:lnSpc>
              <a:spcBef>
                <a:spcPts val="1170"/>
              </a:spcBef>
              <a:buFont typeface="Wingdings" charset="2"/>
              <a:buChar char="Ø"/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Calle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Heran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(now known as Pedro  Gil), 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Paco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Manila)</a:t>
            </a:r>
          </a:p>
          <a:p>
            <a:pPr marL="546064" marR="5080" indent="-457176">
              <a:lnSpc>
                <a:spcPct val="113999"/>
              </a:lnSpc>
              <a:spcBef>
                <a:spcPts val="1170"/>
              </a:spcBef>
              <a:buFont typeface="Wingdings" charset="2"/>
              <a:buChar char="Ø"/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Honed his skills in 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Daet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Camarines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Norte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6064" indent="-457176">
              <a:spcBef>
                <a:spcPts val="2079"/>
              </a:spcBef>
              <a:buFont typeface="Wingdings" charset="2"/>
              <a:buChar char="Ø"/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5892" marR="1342183" indent="-457176">
              <a:lnSpc>
                <a:spcPct val="160800"/>
              </a:lnSpc>
              <a:spcBef>
                <a:spcPts val="100"/>
              </a:spcBef>
              <a:buFont typeface="Arial"/>
              <a:buChar char="•"/>
            </a:pP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Pedro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endParaRPr lang="en-US" sz="3100" b="1" dirty="0">
              <a:solidFill>
                <a:srgbClr val="5C5C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5892" marR="1342183" indent="-457176">
              <a:lnSpc>
                <a:spcPct val="160800"/>
              </a:lnSpc>
              <a:spcBef>
                <a:spcPts val="100"/>
              </a:spcBef>
              <a:buFont typeface="Arial"/>
              <a:buChar char="•"/>
            </a:pP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Bonifacia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Cueto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46064" indent="-457176">
              <a:spcBef>
                <a:spcPts val="2079"/>
              </a:spcBef>
              <a:buFont typeface="Wingdings" charset="2"/>
              <a:buChar char="Ø"/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Brothers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5892" marR="634267" indent="-457176">
              <a:buFont typeface="Arial"/>
              <a:buChar char="•"/>
            </a:pP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Pablo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endParaRPr lang="en-US" sz="3100" b="1" dirty="0">
              <a:solidFill>
                <a:srgbClr val="5C5C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5892" marR="634267" indent="-457176">
              <a:buFont typeface="Arial"/>
              <a:buChar char="•"/>
            </a:pP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Alejandro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endParaRPr lang="en-US"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5892" marR="634267" indent="-457176">
              <a:buFont typeface="Arial"/>
              <a:buChar char="•"/>
            </a:pP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Perico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(Half)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3" y="0"/>
            <a:ext cx="64516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8" name="Shape 238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39" name="Shape 239"/>
          <p:cNvSpPr txBox="1"/>
          <p:nvPr/>
        </p:nvSpPr>
        <p:spPr>
          <a:xfrm>
            <a:off x="7061199" y="1889023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7404100" y="1847598"/>
            <a:ext cx="1870465" cy="39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7467599" y="2487449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7467599" y="3492273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7467599" y="4497097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7810500" y="2396540"/>
            <a:ext cx="43942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652680">
              <a:lnSpc>
                <a:spcPct val="113500"/>
              </a:lnSpc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 School of the </a:t>
            </a:r>
            <a:r>
              <a:rPr lang="en-US" sz="24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Liceo</a:t>
            </a: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 Manila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60945">
              <a:lnSpc>
                <a:spcPct val="113500"/>
              </a:lnSpc>
              <a:spcBef>
                <a:spcPts val="1500"/>
              </a:spcBef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the Philippines  School of Fine Arts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500"/>
              </a:lnSpc>
              <a:spcBef>
                <a:spcPts val="1600"/>
              </a:spcBef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Academia de San Fernando (in  Madrid)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7061199" y="5501920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7404100" y="5467099"/>
            <a:ext cx="2460046" cy="58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Past Occupations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467599" y="6100344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7467599" y="7105167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7467599" y="8109991"/>
            <a:ext cx="231140" cy="29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7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7810504" y="6016040"/>
            <a:ext cx="4206241" cy="2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181582">
              <a:lnSpc>
                <a:spcPct val="113500"/>
              </a:lnSpc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</a:t>
            </a:r>
            <a:r>
              <a:rPr lang="en-US" sz="24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UP School of Fine  Arts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1880"/>
              </a:spcBef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Draftsman </a:t>
            </a:r>
            <a:r>
              <a:rPr lang="en-US" sz="24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chair designer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380"/>
              </a:spcBef>
            </a:pPr>
            <a:r>
              <a:rPr lang="en-US" sz="24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Bureau of Public Works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794899">
              <a:lnSpc>
                <a:spcPct val="113500"/>
              </a:lnSpc>
              <a:spcBef>
                <a:spcPts val="1500"/>
              </a:spcBef>
            </a:pPr>
            <a:r>
              <a:rPr lang="en-US" sz="24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Chief artist </a:t>
            </a:r>
            <a:r>
              <a:rPr lang="en-US" sz="24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Pacific  Commercial Company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/>
              <a:t>FERNANDO AMARSOLO</a:t>
            </a:r>
            <a:endParaRPr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7" name="Shape 257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58" name="Shape 258"/>
          <p:cNvSpPr txBox="1"/>
          <p:nvPr/>
        </p:nvSpPr>
        <p:spPr>
          <a:xfrm>
            <a:off x="7061199" y="1902306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7467600" y="1854199"/>
            <a:ext cx="1648232" cy="45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8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Spouses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7467599" y="2613508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7467599" y="3324706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7467599" y="4035908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7873999" y="2565400"/>
            <a:ext cx="4302126" cy="187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8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Salud Tolentino Jorge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200000"/>
              </a:lnSpc>
              <a:spcBef>
                <a:spcPts val="560"/>
              </a:spcBef>
            </a:pPr>
            <a:r>
              <a:rPr lang="en-US" sz="28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Virginia Guevarra Santos  Maria del Carmen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7061199" y="4747106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7467599" y="4699000"/>
            <a:ext cx="2841626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8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People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7467599" y="5458308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7467599" y="6169506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7467599" y="7363308"/>
            <a:ext cx="270510" cy="34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1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7874001" y="5410200"/>
            <a:ext cx="4006215" cy="235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8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 Fabian de la Rosa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6665">
              <a:lnSpc>
                <a:spcPct val="113100"/>
              </a:lnSpc>
              <a:spcBef>
                <a:spcPts val="1801"/>
              </a:spcBef>
            </a:pPr>
            <a:r>
              <a:rPr lang="en-US" sz="28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Joaquín Sorolla Bastida  and Ignacio Zuloaga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240"/>
              </a:spcBef>
            </a:pPr>
            <a:r>
              <a:rPr lang="en-US" sz="28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Enrique Zobel de Ayala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/>
              <a:t>FERNANDO AMARSOLO</a:t>
            </a:r>
            <a:endParaRPr sz="3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6" name="Shape 27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77" name="Shape 277"/>
          <p:cNvSpPr txBox="1"/>
          <p:nvPr/>
        </p:nvSpPr>
        <p:spPr>
          <a:xfrm>
            <a:off x="7061203" y="1892453"/>
            <a:ext cx="248284" cy="31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7429500" y="1848104"/>
            <a:ext cx="1891029" cy="4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/>
            <a:r>
              <a:rPr lang="en-US" sz="26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061200" y="2439619"/>
            <a:ext cx="5287010" cy="6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647600" marR="124441" indent="-634904">
              <a:lnSpc>
                <a:spcPct val="111100"/>
              </a:lnSpc>
            </a:pPr>
            <a:r>
              <a:rPr lang="en-US" sz="2800" baseline="300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[1927] First Prize - General  Painting at the Manila Carnival  Commercial and Industrial Fair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600" marR="82537" indent="-634904" algn="just">
              <a:lnSpc>
                <a:spcPct val="111100"/>
              </a:lnSpc>
            </a:pPr>
            <a:r>
              <a:rPr lang="en-US" sz="2800" baseline="300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[1939] First Prize - "</a:t>
            </a:r>
            <a:r>
              <a:rPr lang="en-US" sz="2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Afternoon Meal  of Rice Workers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at the New York  World's Fair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600" marR="94600" indent="-634904">
              <a:lnSpc>
                <a:spcPct val="111100"/>
              </a:lnSpc>
            </a:pPr>
            <a:r>
              <a:rPr lang="en-US" sz="2800" baseline="300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[1959] Gold Medal of Recognition  from the UNESCO National  Commission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600" marR="5080" indent="-634904">
              <a:lnSpc>
                <a:spcPct val="111100"/>
              </a:lnSpc>
            </a:pPr>
            <a:r>
              <a:rPr lang="en-US" sz="2800" baseline="300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[1961] Rizal-Pro Patria Award and  Doctor of Humanities (</a:t>
            </a:r>
            <a:r>
              <a:rPr lang="en-US" sz="26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Honoris</a:t>
            </a:r>
            <a:r>
              <a:rPr lang="en-US" sz="2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6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Causa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from the Far Eastern  University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47600" marR="227295" indent="-634904">
              <a:lnSpc>
                <a:spcPct val="111100"/>
              </a:lnSpc>
            </a:pPr>
            <a:r>
              <a:rPr lang="en-US" sz="2800" baseline="300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[1963] </a:t>
            </a:r>
            <a:r>
              <a:rPr lang="en-US" sz="26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Araw</a:t>
            </a:r>
            <a:r>
              <a:rPr lang="en-US" sz="2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</a:t>
            </a:r>
            <a:r>
              <a:rPr lang="en-US" sz="2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Maynila</a:t>
            </a:r>
            <a:r>
              <a:rPr lang="en-US" sz="2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Award for  Painting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/>
              <a:t>FERNANDO AMARSOLO</a:t>
            </a:r>
            <a:endParaRPr sz="3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6" name="Shape 28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87" name="Shape 287"/>
          <p:cNvSpPr txBox="1"/>
          <p:nvPr/>
        </p:nvSpPr>
        <p:spPr>
          <a:xfrm>
            <a:off x="7061201" y="1709422"/>
            <a:ext cx="5254625" cy="6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660298" marR="182215" indent="-647600">
              <a:lnSpc>
                <a:spcPct val="135400"/>
              </a:lnSpc>
            </a:pPr>
            <a:r>
              <a:rPr lang="en-US" sz="3100" baseline="300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8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[1972] First National Artist of  the Republic of the  Philippines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60298" marR="51427" indent="-647600">
              <a:lnSpc>
                <a:spcPct val="135400"/>
              </a:lnSpc>
              <a:spcBef>
                <a:spcPts val="50"/>
              </a:spcBef>
            </a:pPr>
            <a:r>
              <a:rPr lang="en-US" sz="3100" baseline="300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8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[1992] Conferment of the  Doctor of Humanities,  </a:t>
            </a:r>
            <a:r>
              <a:rPr lang="en-US" sz="28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Honoris Causa</a:t>
            </a:r>
            <a:r>
              <a:rPr lang="en-US" sz="28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by the  University of the Philippines  on September 30 (1992)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60298" marR="5080" indent="-647600">
              <a:lnSpc>
                <a:spcPct val="135400"/>
              </a:lnSpc>
              <a:spcBef>
                <a:spcPts val="50"/>
              </a:spcBef>
            </a:pPr>
            <a:r>
              <a:rPr lang="en-US" sz="3100" baseline="300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r>
              <a:rPr lang="en-US" sz="28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[2008] "</a:t>
            </a:r>
            <a:r>
              <a:rPr lang="en-US" sz="28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Parangal Sentenyal</a:t>
            </a:r>
            <a:r>
              <a:rPr lang="en-US" sz="28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at  the University of the  Philipppines" June 16 (2008)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/>
              <a:t>FERNANDO AMARSOLO</a:t>
            </a:r>
            <a:endParaRPr sz="3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4" name="Shape 294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295" name="Shape 295"/>
          <p:cNvSpPr txBox="1"/>
          <p:nvPr/>
        </p:nvSpPr>
        <p:spPr>
          <a:xfrm>
            <a:off x="7055788" y="3954705"/>
            <a:ext cx="5189362" cy="162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358692" marR="5080" indent="-1345994">
              <a:lnSpc>
                <a:spcPct val="113100"/>
              </a:lnSpc>
            </a:pPr>
            <a:r>
              <a:rPr lang="en-US" sz="36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</a:t>
            </a:r>
            <a:r>
              <a:rPr lang="en-US" sz="3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6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 24, 1972 </a:t>
            </a:r>
            <a:r>
              <a:rPr lang="en-US" sz="3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(due to  heart failure)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55101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100"/>
              <a:t>FERNANDO AMARSOLO</a:t>
            </a:r>
            <a:endParaRPr sz="3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Artworks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Artists</a:t>
            </a:r>
          </a:p>
        </p:txBody>
      </p:sp>
    </p:spTree>
    <p:extLst>
      <p:ext uri="{BB962C8B-B14F-4D97-AF65-F5344CB8AC3E}">
        <p14:creationId xmlns:p14="http://schemas.microsoft.com/office/powerpoint/2010/main" val="2579175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6977576" y="0"/>
            <a:ext cx="60273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253951" y="4486627"/>
            <a:ext cx="6350100" cy="3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655" rIns="0" bIns="0" anchor="t" anchorCtr="0">
            <a:noAutofit/>
          </a:bodyPr>
          <a:lstStyle/>
          <a:p>
            <a:pPr marL="12699" marR="5080">
              <a:lnSpc>
                <a:spcPct val="100175"/>
              </a:lnSpc>
            </a:pPr>
            <a:r>
              <a:rPr lang="en-US" sz="6000" dirty="0">
                <a:solidFill>
                  <a:srgbClr val="5C5C5C"/>
                </a:solidFill>
              </a:rPr>
              <a:t>SPANISH  </a:t>
            </a:r>
            <a:r>
              <a:rPr lang="en-US" sz="6000" u="sng" dirty="0">
                <a:solidFill>
                  <a:srgbClr val="5C5C5C"/>
                </a:solidFill>
              </a:rPr>
              <a:t>COLONIZATION</a:t>
            </a:r>
            <a:endParaRPr sz="6000" dirty="0"/>
          </a:p>
          <a:p>
            <a:pPr marL="2060894">
              <a:spcBef>
                <a:spcPts val="1079"/>
              </a:spcBef>
            </a:pPr>
            <a:r>
              <a:rPr lang="en-US" sz="3600" b="0" i="1" dirty="0">
                <a:latin typeface="Times New Roman"/>
                <a:ea typeface="Times New Roman"/>
                <a:cs typeface="Times New Roman"/>
                <a:sym typeface="Times New Roman"/>
              </a:rPr>
              <a:t>Late 19th century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181408" y="2653117"/>
            <a:ext cx="6666805" cy="4195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8" name="Shape 318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19" name="Shape 319"/>
          <p:cNvSpPr txBox="1"/>
          <p:nvPr/>
        </p:nvSpPr>
        <p:spPr>
          <a:xfrm>
            <a:off x="7061201" y="1907158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7061201" y="2645031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7061201" y="4424302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7549071" y="5263591"/>
            <a:ext cx="210834" cy="2134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3" name="Shape 323"/>
          <p:cNvSpPr/>
          <p:nvPr/>
        </p:nvSpPr>
        <p:spPr>
          <a:xfrm>
            <a:off x="7549071" y="6001461"/>
            <a:ext cx="210834" cy="2134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4" name="Shape 324"/>
          <p:cNvSpPr/>
          <p:nvPr/>
        </p:nvSpPr>
        <p:spPr>
          <a:xfrm>
            <a:off x="7549071" y="6739332"/>
            <a:ext cx="210834" cy="2134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25" name="Shape 325"/>
          <p:cNvSpPr txBox="1"/>
          <p:nvPr/>
        </p:nvSpPr>
        <p:spPr>
          <a:xfrm>
            <a:off x="7061201" y="7602541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7505700" y="1575817"/>
            <a:ext cx="4850130" cy="738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431" rIns="0" bIns="0" anchor="t" anchorCtr="0">
            <a:noAutofit/>
          </a:bodyPr>
          <a:lstStyle/>
          <a:p>
            <a:pPr marL="12699"/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Filipinos</a:t>
            </a: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75234">
              <a:lnSpc>
                <a:spcPct val="112000"/>
              </a:lnSpc>
              <a:spcBef>
                <a:spcPts val="1700"/>
              </a:spcBef>
            </a:pP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Jose Rizal organized a local  group of </a:t>
            </a:r>
            <a:r>
              <a:rPr lang="en-US" sz="30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paisanos</a:t>
            </a:r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(countrymen)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140"/>
              </a:spcBef>
            </a:pP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of the group: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525">
              <a:spcBef>
                <a:spcPts val="2140"/>
              </a:spcBef>
            </a:pPr>
            <a:r>
              <a:rPr lang="en-US" sz="30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Rizal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525" marR="111742">
              <a:lnSpc>
                <a:spcPct val="190163"/>
              </a:lnSpc>
              <a:spcBef>
                <a:spcPts val="550"/>
              </a:spcBef>
            </a:pPr>
            <a:r>
              <a:rPr lang="en-US" sz="30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Luna brothers  </a:t>
            </a:r>
            <a:r>
              <a:rPr lang="en-US" sz="30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Valentin</a:t>
            </a:r>
            <a:r>
              <a:rPr lang="en-US" sz="30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Ventura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2000"/>
              </a:lnSpc>
              <a:spcBef>
                <a:spcPts val="1250"/>
              </a:spcBef>
            </a:pP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place: Luna’s  garden at the </a:t>
            </a:r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Rue de </a:t>
            </a:r>
            <a:r>
              <a:rPr lang="en-US" sz="30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Pergolese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 dirty="0"/>
              <a:t>LOS INDIOS BRAVOS</a:t>
            </a:r>
            <a:endParaRPr sz="31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3" name="Shape 333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4" name="Shape 334"/>
          <p:cNvSpPr txBox="1"/>
          <p:nvPr/>
        </p:nvSpPr>
        <p:spPr>
          <a:xfrm>
            <a:off x="7061205" y="1914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7061205" y="32608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7549352" y="4160993"/>
            <a:ext cx="221931" cy="2247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7" name="Shape 337"/>
          <p:cNvSpPr/>
          <p:nvPr/>
        </p:nvSpPr>
        <p:spPr>
          <a:xfrm>
            <a:off x="7549352" y="5507193"/>
            <a:ext cx="221931" cy="2247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38" name="Shape 338"/>
          <p:cNvSpPr txBox="1"/>
          <p:nvPr/>
        </p:nvSpPr>
        <p:spPr>
          <a:xfrm>
            <a:off x="7531104" y="1783082"/>
            <a:ext cx="4765675" cy="518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1098382">
              <a:lnSpc>
                <a:spcPct val="114599"/>
              </a:lnSpc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Grew out of love of  chivalry and bravery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359"/>
              </a:spcBef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Activities: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525" marR="499667">
              <a:lnSpc>
                <a:spcPct val="114599"/>
              </a:lnSpc>
              <a:spcBef>
                <a:spcPts val="1795"/>
              </a:spcBef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fencing with  foils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525" marR="5080">
              <a:lnSpc>
                <a:spcPct val="114599"/>
              </a:lnSpc>
              <a:spcBef>
                <a:spcPts val="1801"/>
              </a:spcBef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target shooting  with Rizal’s pair of  pistols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INDIOS BRAVOS</a:t>
            </a:r>
            <a:endParaRPr sz="3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Ang</a:t>
            </a:r>
            <a:r>
              <a:rPr lang="en-US" dirty="0"/>
              <a:t> </a:t>
            </a:r>
            <a:r>
              <a:rPr lang="en-US" dirty="0" err="1"/>
              <a:t>Mahiwagang</a:t>
            </a:r>
            <a:r>
              <a:rPr lang="en-US" dirty="0"/>
              <a:t> </a:t>
            </a:r>
            <a:r>
              <a:rPr lang="en-US" dirty="0" err="1"/>
              <a:t>Ngiti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Rizal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Part 2	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89075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Portrait of a Lady</a:t>
            </a:r>
          </a:p>
        </p:txBody>
      </p:sp>
      <p:pic>
        <p:nvPicPr>
          <p:cNvPr id="11" name="Content Placeholder 10" descr="Daughter of Juan Luna.jp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1" t="7080" r="26091" b="3294"/>
          <a:stretch/>
        </p:blipFill>
        <p:spPr>
          <a:xfrm>
            <a:off x="6391648" y="2244943"/>
            <a:ext cx="6375051" cy="6734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9" descr="cabizerra:Users:cabizerra:Documents:Photos:History:The Portrait of a Lady.jpg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-253" r="15976" b="-402"/>
          <a:stretch/>
        </p:blipFill>
        <p:spPr bwMode="auto">
          <a:xfrm rot="5400000">
            <a:off x="56685" y="2845863"/>
            <a:ext cx="6916240" cy="55783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86204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Portrait of a Lady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866986" y="2260718"/>
            <a:ext cx="11573409" cy="6502400"/>
          </a:xfrm>
        </p:spPr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=NIJByf_qT4g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9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5" name="Shape 345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46" name="Shape 346"/>
          <p:cNvSpPr txBox="1"/>
          <p:nvPr/>
        </p:nvSpPr>
        <p:spPr>
          <a:xfrm>
            <a:off x="7061201" y="1907158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7061201" y="3165732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7061201" y="5601757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505699" y="1791716"/>
            <a:ext cx="4782820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231105">
              <a:lnSpc>
                <a:spcPct val="112000"/>
              </a:lnSpc>
            </a:pP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Luna became interested in  the lives of poor people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2000"/>
              </a:lnSpc>
              <a:spcBef>
                <a:spcPts val="1700"/>
              </a:spcBef>
            </a:pP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wanted a Rizal book that </a:t>
            </a:r>
            <a:r>
              <a:rPr lang="en-US" sz="30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“relates in relief the misery of our present-day society.”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140"/>
              </a:spcBef>
            </a:pPr>
            <a:endParaRPr lang="en-US" sz="3000" i="1" dirty="0">
              <a:solidFill>
                <a:srgbClr val="5C5C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140"/>
              </a:spcBef>
            </a:pPr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Expose</a:t>
            </a:r>
            <a:r>
              <a:rPr lang="en-US" sz="30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7531100" y="6203569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7531100" y="7982840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7975604" y="6084315"/>
            <a:ext cx="4332605" cy="2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15239">
              <a:lnSpc>
                <a:spcPct val="112000"/>
              </a:lnSpc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Horrors and the miseries  that the friars put upon  the Filipinos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2000"/>
              </a:lnSpc>
              <a:spcBef>
                <a:spcPts val="1700"/>
              </a:spcBef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Countrymen are strong  despite all the hardships.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FILIPINO MISERY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59" name="Shape 359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60" name="Shape 360"/>
          <p:cNvSpPr txBox="1"/>
          <p:nvPr/>
        </p:nvSpPr>
        <p:spPr>
          <a:xfrm>
            <a:off x="7061205" y="1914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7061205" y="3819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7061205" y="5724628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7531102" y="1783079"/>
            <a:ext cx="4826635" cy="6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813311">
              <a:lnSpc>
                <a:spcPct val="114599"/>
              </a:lnSpc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August of 1896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 revolutionary tempest  started in </a:t>
            </a: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Katipunan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367609">
              <a:lnSpc>
                <a:spcPct val="114599"/>
              </a:lnSpc>
              <a:spcBef>
                <a:spcPts val="1795"/>
              </a:spcBef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August 19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Spanish  officials found out about  the </a:t>
            </a:r>
            <a:r>
              <a:rPr lang="en-US" sz="3100" i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Katipunan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4599"/>
              </a:lnSpc>
              <a:spcBef>
                <a:spcPts val="1801"/>
              </a:spcBef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September 16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Lunas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were arrested 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brought to Fort Santiago 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Intramuros for questioning.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THE KATIPUNAN</a:t>
            </a:r>
            <a:endParaRPr sz="3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0" name="Shape 370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71" name="Shape 371"/>
          <p:cNvSpPr txBox="1"/>
          <p:nvPr/>
        </p:nvSpPr>
        <p:spPr>
          <a:xfrm>
            <a:off x="7061203" y="1902756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7061203" y="3726984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7061203" y="6084612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7061203" y="7375439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7518403" y="1794155"/>
            <a:ext cx="4765675" cy="7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699" marR="841247">
              <a:lnSpc>
                <a:spcPct val="112900"/>
              </a:lnSpc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Luna was 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imprisoned for eight  months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95229">
              <a:lnSpc>
                <a:spcPct val="112900"/>
              </a:lnSpc>
              <a:spcBef>
                <a:spcPts val="1700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Released as a generous  gesture from the Spanish  king (on King Alfonso  XIII’s birthday)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2900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Antonio Luna was shipped  to Spain as a prisoner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95229" algn="just">
              <a:lnSpc>
                <a:spcPct val="112900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Antonio told the Spanish  authorities that Dr. Rizal  supported the revolution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LUNA’S IMPRISONMENT</a:t>
            </a:r>
            <a:endParaRPr sz="3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2" name="Shape 382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83" name="Shape 383"/>
          <p:cNvSpPr txBox="1"/>
          <p:nvPr/>
        </p:nvSpPr>
        <p:spPr>
          <a:xfrm>
            <a:off x="7148297" y="3333405"/>
            <a:ext cx="5300938" cy="387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 indent="19685" algn="ctr">
              <a:lnSpc>
                <a:spcPct val="114599"/>
              </a:lnSpc>
            </a:pPr>
            <a:r>
              <a:rPr lang="en-US" sz="36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Juan Luna sailed to Madrid  to ask the Queen Regent of  Spain to grant pardon to Antonio, which the Queen Regent granted.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7023249" y="1065451"/>
            <a:ext cx="53976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ANTONIO’S RELEASE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(1857-1899)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14662" y="2298516"/>
            <a:ext cx="10837333" cy="1408853"/>
          </a:xfrm>
        </p:spPr>
        <p:txBody>
          <a:bodyPr/>
          <a:lstStyle/>
          <a:p>
            <a:r>
              <a:rPr lang="en-US" dirty="0"/>
              <a:t>Juan Luna y </a:t>
            </a:r>
            <a:r>
              <a:rPr lang="en-US" dirty="0" err="1"/>
              <a:t>Novicio</a:t>
            </a:r>
            <a:endParaRPr lang="en-US" dirty="0"/>
          </a:p>
        </p:txBody>
      </p:sp>
      <p:sp>
        <p:nvSpPr>
          <p:cNvPr id="6" name="Shape 62"/>
          <p:cNvSpPr/>
          <p:nvPr/>
        </p:nvSpPr>
        <p:spPr>
          <a:xfrm>
            <a:off x="8322167" y="1428594"/>
            <a:ext cx="4512553" cy="6235958"/>
          </a:xfrm>
          <a:prstGeom prst="rect">
            <a:avLst/>
          </a:prstGeom>
          <a:blipFill rotWithShape="1">
            <a:blip r:embed="rId2">
              <a:alphaModFix/>
            </a:blip>
            <a:srcRect/>
            <a:stretch>
              <a:fillRect l="-15728" t="-12875" r="-11084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98887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0" name="Shape 390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391" name="Shape 391"/>
          <p:cNvSpPr txBox="1"/>
          <p:nvPr/>
        </p:nvSpPr>
        <p:spPr>
          <a:xfrm>
            <a:off x="7061205" y="1914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7061205" y="4378428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7061205" y="62834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7531102" y="1783079"/>
            <a:ext cx="4817109" cy="6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236183" indent="112378">
              <a:lnSpc>
                <a:spcPct val="114599"/>
              </a:lnSpc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Luna preferred to serve his country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soldier in battle 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rather than as a  diplomat.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 algn="just">
              <a:lnSpc>
                <a:spcPct val="114599"/>
              </a:lnSpc>
              <a:spcBef>
                <a:spcPts val="1795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wanted the Philippines  to be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of Spanish and  American rule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16500">
              <a:lnSpc>
                <a:spcPct val="114599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was also open to the  idea that the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Philippines  become an American  protectorate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6883800" y="1065451"/>
            <a:ext cx="602100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LUNA’S LETTER TO ANTONIO</a:t>
            </a:r>
            <a:endParaRPr sz="3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1" name="Shape 401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7061200" y="574040"/>
            <a:ext cx="5317490" cy="73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3000"/>
              <a:t>PHILIPPINES’ INDEPENDENCE</a:t>
            </a:r>
            <a:endParaRPr sz="3000"/>
          </a:p>
        </p:txBody>
      </p:sp>
      <p:sp>
        <p:nvSpPr>
          <p:cNvPr id="403" name="Shape 403"/>
          <p:cNvSpPr txBox="1"/>
          <p:nvPr/>
        </p:nvSpPr>
        <p:spPr>
          <a:xfrm>
            <a:off x="7061203" y="1969007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7061203" y="3833621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7061203" y="5632084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7531101" y="1858468"/>
            <a:ext cx="4759400" cy="7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16506" indent="111742">
              <a:lnSpc>
                <a:spcPct val="113799"/>
              </a:lnSpc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December 1898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 and  Spain signed the Treaty of  Paris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799"/>
              </a:lnSpc>
              <a:spcBef>
                <a:spcPts val="1695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Luna went to Washington  DC to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plead for  Philippines’ independence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9827">
              <a:lnSpc>
                <a:spcPct val="113799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 President McKinley  already announced that the US would keep the Philippine archipelago.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7118452" y="0"/>
            <a:ext cx="58863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2" name="Shape 412"/>
          <p:cNvSpPr txBox="1"/>
          <p:nvPr/>
        </p:nvSpPr>
        <p:spPr>
          <a:xfrm>
            <a:off x="637724" y="4203101"/>
            <a:ext cx="6347401" cy="3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>
              <a:lnSpc>
                <a:spcPct val="109917"/>
              </a:lnSpc>
            </a:pPr>
            <a:r>
              <a:rPr lang="en-US" sz="7000" b="1" u="sng">
                <a:solidFill>
                  <a:srgbClr val="5C5C5C"/>
                </a:solidFill>
              </a:rPr>
              <a:t>AMERICAN</a:t>
            </a:r>
            <a:endParaRPr sz="7000" u="sng"/>
          </a:p>
          <a:p>
            <a:pPr marL="12699">
              <a:lnSpc>
                <a:spcPct val="109917"/>
              </a:lnSpc>
            </a:pPr>
            <a:r>
              <a:rPr lang="en-US" sz="7000" b="1" u="sng">
                <a:solidFill>
                  <a:srgbClr val="5C5C5C"/>
                </a:solidFill>
              </a:rPr>
              <a:t>OCCUPATION</a:t>
            </a:r>
            <a:endParaRPr sz="7000" u="sng"/>
          </a:p>
        </p:txBody>
      </p:sp>
      <p:sp>
        <p:nvSpPr>
          <p:cNvPr id="413" name="Shape 413"/>
          <p:cNvSpPr txBox="1"/>
          <p:nvPr/>
        </p:nvSpPr>
        <p:spPr>
          <a:xfrm>
            <a:off x="2437308" y="7736883"/>
            <a:ext cx="4547870" cy="75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4800" i="1">
                <a:solidFill>
                  <a:srgbClr val="74767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20th century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19" name="Shape 419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20" name="Shape 420"/>
          <p:cNvSpPr txBox="1"/>
          <p:nvPr/>
        </p:nvSpPr>
        <p:spPr>
          <a:xfrm>
            <a:off x="7061205" y="1914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7061205" y="3207373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 dirty="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7531104" y="1783079"/>
            <a:ext cx="4820285" cy="2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>
              <a:lnSpc>
                <a:spcPct val="114599"/>
              </a:lnSpc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generation of teachers of Spanish-period academia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359"/>
              </a:spcBef>
            </a:pP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 School of Fine Arts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7531104" y="46070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8001005" y="4475479"/>
            <a:ext cx="334708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>
              <a:lnSpc>
                <a:spcPct val="114599"/>
              </a:lnSpc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Established by the  Americans (1908)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6827529" y="1125426"/>
            <a:ext cx="6790199" cy="56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2800"/>
              <a:t>END OF SPANISH COLONIALISM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0" y="2082804"/>
            <a:ext cx="6438901" cy="558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1" name="Shape 431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32" name="Shape 432"/>
          <p:cNvSpPr txBox="1"/>
          <p:nvPr/>
        </p:nvSpPr>
        <p:spPr>
          <a:xfrm>
            <a:off x="7315204" y="1791716"/>
            <a:ext cx="48228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460277" marR="5080" indent="-1447578">
              <a:lnSpc>
                <a:spcPct val="112000"/>
              </a:lnSpc>
            </a:pPr>
            <a:r>
              <a:rPr lang="en-US" sz="30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time of peace, hope and  prosperity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7061201" y="3165732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7505700" y="3106421"/>
            <a:ext cx="2834647" cy="45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699"/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Burnham Plan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8001001" y="3903601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8001001" y="5162171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8445505" y="3785616"/>
            <a:ext cx="3472815" cy="33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63" rIns="0" bIns="0" anchor="t" anchorCtr="0">
            <a:noAutofit/>
          </a:bodyPr>
          <a:lstStyle/>
          <a:p>
            <a:pPr marL="12699"/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created by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39"/>
              </a:spcBef>
            </a:pPr>
            <a:r>
              <a:rPr lang="en-US" sz="30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Daniel Burnham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2000"/>
              </a:lnSpc>
              <a:spcBef>
                <a:spcPts val="1700"/>
              </a:spcBef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Institution of public  education, public  health and  infrastructure, etc.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061201" y="7462139"/>
            <a:ext cx="291465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98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7505702" y="7341617"/>
            <a:ext cx="484568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>
              <a:lnSpc>
                <a:spcPct val="112000"/>
              </a:lnSpc>
            </a:pPr>
            <a:r>
              <a:rPr lang="en-US" sz="30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Field of visual arts</a:t>
            </a:r>
            <a:r>
              <a:rPr lang="en-US" sz="30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Americans  were also patrons of Visual Arts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7165150" y="1065451"/>
            <a:ext cx="525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AMERICAN OCCUPATION</a:t>
            </a:r>
            <a:endParaRPr sz="3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6" name="Shape 44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47" name="Shape 447"/>
          <p:cNvSpPr txBox="1"/>
          <p:nvPr/>
        </p:nvSpPr>
        <p:spPr>
          <a:xfrm>
            <a:off x="7061203" y="1902756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7061203" y="4793784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7061203" y="6618012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7061203" y="7908839"/>
            <a:ext cx="299721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7518404" y="1794155"/>
            <a:ext cx="4584065" cy="7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699" marR="5080">
              <a:lnSpc>
                <a:spcPct val="112900"/>
              </a:lnSpc>
            </a:pPr>
            <a:r>
              <a:rPr lang="en-US" sz="31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December 8, 1941 </a:t>
            </a: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War  broke out when Japan  launched an attack on the  Philippines after Pearl  Harbor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48555" algn="just">
              <a:lnSpc>
                <a:spcPct val="112900"/>
              </a:lnSpc>
              <a:spcBef>
                <a:spcPts val="1700"/>
              </a:spcBef>
            </a:pP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Filipino and American  forces lead by </a:t>
            </a:r>
            <a:r>
              <a:rPr lang="en-US" sz="31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 Douglas MacArthur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72379">
              <a:lnSpc>
                <a:spcPct val="112900"/>
              </a:lnSpc>
              <a:spcBef>
                <a:spcPts val="1801"/>
              </a:spcBef>
            </a:pPr>
            <a:r>
              <a:rPr lang="en-US" sz="31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December 26, 1941 </a:t>
            </a: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“</a:t>
            </a:r>
            <a:r>
              <a:rPr lang="en-US" sz="31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 City</a:t>
            </a: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Manila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379036">
              <a:lnSpc>
                <a:spcPct val="112900"/>
              </a:lnSpc>
              <a:spcBef>
                <a:spcPts val="1801"/>
              </a:spcBef>
            </a:pPr>
            <a:r>
              <a:rPr lang="en-US" sz="31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1, 1942 </a:t>
            </a:r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Manila  was in a </a:t>
            </a:r>
            <a:r>
              <a:rPr lang="en-US" sz="31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panic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7165150" y="1065451"/>
            <a:ext cx="525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AMERICAN OCCUPATION</a:t>
            </a:r>
            <a:endParaRPr sz="3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8" name="Shape 458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59" name="Shape 459"/>
          <p:cNvSpPr txBox="1"/>
          <p:nvPr/>
        </p:nvSpPr>
        <p:spPr>
          <a:xfrm>
            <a:off x="7061203" y="1905509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061203" y="3770122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7083879" y="7206879"/>
            <a:ext cx="302261" cy="38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7531104" y="1794967"/>
            <a:ext cx="4765675" cy="70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170789">
              <a:lnSpc>
                <a:spcPct val="113799"/>
              </a:lnSpc>
            </a:pPr>
            <a:r>
              <a:rPr lang="en-US" sz="3100" i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January 2, 1942 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Manila  was occupied by Japanese  forces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799"/>
              </a:lnSpc>
              <a:spcBef>
                <a:spcPts val="1695"/>
              </a:spcBef>
            </a:pP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fascinated  and painted the surroundings in different versions: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Year 1942, Burning of Manila 1942, Bombing of the </a:t>
            </a:r>
            <a:r>
              <a:rPr lang="en-US" sz="3100" b="1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Intendencia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684424">
              <a:lnSpc>
                <a:spcPct val="113799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was scarcity and  massive inflation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7165150" y="1065451"/>
            <a:ext cx="525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AMERICAN OCCUPATION</a:t>
            </a:r>
            <a:endParaRPr sz="3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69" name="Shape 469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70" name="Shape 470"/>
          <p:cNvSpPr txBox="1"/>
          <p:nvPr/>
        </p:nvSpPr>
        <p:spPr>
          <a:xfrm>
            <a:off x="7061201" y="1909931"/>
            <a:ext cx="29400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7061201" y="3196188"/>
            <a:ext cx="29400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7061201" y="6616043"/>
            <a:ext cx="29400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7061201" y="7902287"/>
            <a:ext cx="294005" cy="37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3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7518402" y="1792527"/>
            <a:ext cx="4831080" cy="708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699" marR="5080">
              <a:lnSpc>
                <a:spcPct val="114799"/>
              </a:lnSpc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Amorsolo's son, Junior, was  arrested by the Japanese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03488">
              <a:lnSpc>
                <a:spcPct val="114799"/>
              </a:lnSpc>
              <a:spcBef>
                <a:spcPts val="1700"/>
              </a:spcBef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Japanese propaganda  regarding the status of  Filipino women were  participating not only with  family decision making but  also with the war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819659">
              <a:lnSpc>
                <a:spcPct val="114799"/>
              </a:lnSpc>
              <a:spcBef>
                <a:spcPts val="1700"/>
              </a:spcBef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Bombing of Grace Park  (1944)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39358">
              <a:lnSpc>
                <a:spcPct val="114799"/>
              </a:lnSpc>
              <a:spcBef>
                <a:spcPts val="1795"/>
              </a:spcBef>
            </a:pPr>
            <a:r>
              <a:rPr lang="en-US" sz="3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troops entered  Manila = </a:t>
            </a:r>
            <a:r>
              <a:rPr lang="en-US" sz="30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CHAOS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7165150" y="1065451"/>
            <a:ext cx="5255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r>
              <a:rPr lang="en-US" sz="3100"/>
              <a:t>AMERICAN OCCUPATION</a:t>
            </a:r>
            <a:endParaRPr sz="3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of the Artworks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Juan </a:t>
            </a:r>
            <a:r>
              <a:rPr lang="en-US" dirty="0" err="1"/>
              <a:t>Luna’sWorks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57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86" name="Shape 486"/>
          <p:cNvSpPr txBox="1"/>
          <p:nvPr/>
        </p:nvSpPr>
        <p:spPr>
          <a:xfrm>
            <a:off x="177801" y="177801"/>
            <a:ext cx="21513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1600" b="1" i="1">
                <a:solidFill>
                  <a:srgbClr val="FFFFFF"/>
                </a:solidFill>
              </a:rPr>
              <a:t>The Death of Cleopatra</a:t>
            </a:r>
            <a:endParaRPr sz="1600"/>
          </a:p>
          <a:p>
            <a:pPr marL="12699" marR="1159966">
              <a:lnSpc>
                <a:spcPct val="113333"/>
              </a:lnSpc>
              <a:spcBef>
                <a:spcPts val="90"/>
              </a:spcBef>
            </a:pPr>
            <a:r>
              <a:rPr lang="en-US" sz="1600" b="1">
                <a:solidFill>
                  <a:srgbClr val="FFFFFF"/>
                </a:solidFill>
              </a:rPr>
              <a:t>Juan Luna  (1881)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Internationally known Painter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136060" y="2243150"/>
            <a:ext cx="6938916" cy="7510448"/>
          </a:xfrm>
        </p:spPr>
        <p:txBody>
          <a:bodyPr>
            <a:noAutofit/>
          </a:bodyPr>
          <a:lstStyle/>
          <a:p>
            <a:pPr marL="12699" marR="10793">
              <a:spcBef>
                <a:spcPts val="1500"/>
              </a:spcBef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Birth: </a:t>
            </a:r>
            <a:r>
              <a:rPr lang="en-US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October 23, 1857 </a:t>
            </a: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Ilocos</a:t>
            </a: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Norte)</a:t>
            </a:r>
          </a:p>
          <a:p>
            <a:pPr marL="12699">
              <a:spcBef>
                <a:spcPts val="2079"/>
              </a:spcBef>
            </a:pPr>
            <a:r>
              <a:rPr lang="en-US" sz="2800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Parents</a:t>
            </a:r>
            <a:endParaRPr lang="en-US" sz="2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52399" marR="67300" indent="-457176">
              <a:lnSpc>
                <a:spcPct val="70000"/>
              </a:lnSpc>
              <a:spcBef>
                <a:spcPts val="1500"/>
              </a:spcBef>
              <a:buClrTx/>
              <a:buFont typeface="Arial"/>
              <a:buChar char="•"/>
            </a:pPr>
            <a:r>
              <a:rPr lang="en-US" sz="31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Joaquin Luna de San Pedro y  Posadas</a:t>
            </a:r>
          </a:p>
          <a:p>
            <a:pPr marL="952399" indent="-457176">
              <a:lnSpc>
                <a:spcPct val="70000"/>
              </a:lnSpc>
              <a:spcBef>
                <a:spcPts val="479"/>
              </a:spcBef>
              <a:buClrTx/>
              <a:buFont typeface="Arial"/>
              <a:buChar char="•"/>
            </a:pPr>
            <a:r>
              <a:rPr lang="en-US" sz="31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Laureana</a:t>
            </a:r>
            <a:r>
              <a:rPr lang="en-US" sz="31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1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Novicio</a:t>
            </a:r>
            <a:r>
              <a:rPr lang="en-US" sz="31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31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Ancheta</a:t>
            </a:r>
            <a:endParaRPr lang="en-US" sz="31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79"/>
              </a:spcBef>
            </a:pPr>
            <a:r>
              <a:rPr lang="en-US" sz="2800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Siblings</a:t>
            </a:r>
            <a:endParaRPr lang="en-US" sz="2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9546" marR="1841853" indent="-514323">
              <a:lnSpc>
                <a:spcPct val="50000"/>
              </a:lnSpc>
              <a:spcBef>
                <a:spcPts val="1399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Numeriana</a:t>
            </a:r>
          </a:p>
          <a:p>
            <a:pPr marL="1009546" marR="1841853" indent="-514323">
              <a:lnSpc>
                <a:spcPct val="50000"/>
              </a:lnSpc>
              <a:spcBef>
                <a:spcPts val="1399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Andres</a:t>
            </a:r>
          </a:p>
          <a:p>
            <a:pPr marL="1009546" marR="1841853" indent="-514323">
              <a:lnSpc>
                <a:spcPct val="50000"/>
              </a:lnSpc>
              <a:spcBef>
                <a:spcPts val="1399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Remedios</a:t>
            </a:r>
            <a:endParaRPr lang="en-US" sz="2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9546" marR="1841853" indent="-514323">
              <a:lnSpc>
                <a:spcPct val="50000"/>
              </a:lnSpc>
              <a:spcBef>
                <a:spcPts val="1399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Jose</a:t>
            </a:r>
          </a:p>
          <a:p>
            <a:pPr marL="1009546" marR="1696460" indent="-514323">
              <a:lnSpc>
                <a:spcPct val="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Joaquin </a:t>
            </a:r>
            <a:r>
              <a:rPr lang="en-US" sz="2800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Damaso</a:t>
            </a:r>
            <a:endParaRPr lang="en-US" sz="2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9546" marR="1696460" indent="-514323">
              <a:lnSpc>
                <a:spcPct val="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Antonio</a:t>
            </a:r>
          </a:p>
          <a:p>
            <a:pPr>
              <a:lnSpc>
                <a:spcPct val="5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Shape 77"/>
          <p:cNvSpPr>
            <a:spLocks noGrp="1"/>
          </p:cNvSpPr>
          <p:nvPr>
            <p:ph sz="quarter" idx="1"/>
          </p:nvPr>
        </p:nvSpPr>
        <p:spPr>
          <a:xfrm>
            <a:off x="7188356" y="2243148"/>
            <a:ext cx="5637397" cy="75104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62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zalcleopat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1901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08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2" name="Shape 492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7023100" y="881578"/>
            <a:ext cx="4193399" cy="69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/>
              <a:t>CLEOPATRA</a:t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7061205" y="35783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061205" y="49245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7061205" y="57119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7531104" y="3446778"/>
            <a:ext cx="4497705" cy="38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>
              <a:lnSpc>
                <a:spcPct val="114599"/>
              </a:lnSpc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Dominant ruler in all three of her co-regencies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359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Seduced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 Antony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51742">
              <a:lnSpc>
                <a:spcPct val="114599"/>
              </a:lnSpc>
              <a:spcBef>
                <a:spcPts val="1795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Took her own life by  succumbing willingly to  the </a:t>
            </a:r>
            <a:r>
              <a:rPr lang="en-US" sz="3100" b="1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bite of a cobra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0" y="1371601"/>
            <a:ext cx="13004800" cy="70104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3" name="Shape 503"/>
          <p:cNvSpPr txBox="1"/>
          <p:nvPr/>
        </p:nvSpPr>
        <p:spPr>
          <a:xfrm>
            <a:off x="241303" y="8435546"/>
            <a:ext cx="2389136" cy="93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 algn="just">
              <a:lnSpc>
                <a:spcPct val="113333"/>
              </a:lnSpc>
            </a:pPr>
            <a:r>
              <a:rPr lang="en-US" sz="2000" b="1" i="1" dirty="0" err="1"/>
              <a:t>Spoliarium</a:t>
            </a:r>
            <a:endParaRPr lang="en-US" sz="2000" b="1" i="1" dirty="0"/>
          </a:p>
          <a:p>
            <a:pPr marL="12699" marR="5080" algn="just">
              <a:lnSpc>
                <a:spcPct val="113333"/>
              </a:lnSpc>
            </a:pPr>
            <a:r>
              <a:rPr lang="en-US" sz="2000" b="1" dirty="0"/>
              <a:t>Juan Luna  (1884)</a:t>
            </a:r>
            <a:endParaRPr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cb506683f002e823747e0da5f811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421"/>
            <a:ext cx="13004800" cy="60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0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43309" y="526438"/>
            <a:ext cx="12118185" cy="1086007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8000" dirty="0">
                <a:latin typeface="Great Vibes"/>
                <a:ea typeface="Great Vibes"/>
                <a:cs typeface="Great Vibes"/>
                <a:sym typeface="Great Vibes"/>
              </a:rPr>
              <a:t>El Spoliarium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2" y="2312973"/>
            <a:ext cx="6916240" cy="6258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72749" y="2185435"/>
            <a:ext cx="5688745" cy="6478507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 marL="819216" indent="-455120" algn="just">
              <a:buFont typeface="Arial" panose="020B0604020202020204" pitchFamily="34" charset="0"/>
              <a:buChar char="•"/>
            </a:pPr>
            <a:r>
              <a:rPr lang="en" sz="2800" dirty="0">
                <a:latin typeface="Arbutus Slab"/>
                <a:ea typeface="Arbutus Slab"/>
                <a:cs typeface="Arbutus Slab"/>
                <a:sym typeface="Arbutus Slab"/>
              </a:rPr>
              <a:t>An 1884 oil painting that measures 4.22 meters  x 7.675 meters  made in Rome.</a:t>
            </a:r>
          </a:p>
          <a:p>
            <a:pPr marL="819216" indent="-455120">
              <a:buFont typeface="Arial" panose="020B0604020202020204" pitchFamily="34" charset="0"/>
              <a:buChar char="•"/>
            </a:pPr>
            <a:r>
              <a:rPr lang="en" sz="2800" dirty="0">
                <a:latin typeface="Arbutus Slab"/>
                <a:ea typeface="Arbutus Slab"/>
                <a:cs typeface="Arbutus Slab"/>
                <a:sym typeface="Arbutus Slab"/>
              </a:rPr>
              <a:t>Won First Gold Medal at Exposicion de Bellas Artes (Madrid Art Exposition, May 1884).</a:t>
            </a:r>
          </a:p>
          <a:p>
            <a:pPr marL="819216" indent="-455120">
              <a:buFont typeface="Arial" panose="020B0604020202020204" pitchFamily="34" charset="0"/>
              <a:buChar char="•"/>
            </a:pPr>
            <a:r>
              <a:rPr lang="en" sz="2800" dirty="0">
                <a:latin typeface="Arbutus Slab"/>
                <a:ea typeface="Arbutus Slab"/>
                <a:cs typeface="Arbutus Slab"/>
                <a:sym typeface="Arbutus Slab"/>
              </a:rPr>
              <a:t>Filipinos and Spaniards.</a:t>
            </a:r>
          </a:p>
          <a:p>
            <a:pPr marL="819216" indent="-455120">
              <a:buFont typeface="Arial" panose="020B0604020202020204" pitchFamily="34" charset="0"/>
              <a:buChar char="•"/>
            </a:pPr>
            <a:r>
              <a:rPr lang="en" sz="2800" dirty="0">
                <a:latin typeface="Arbutus Slab"/>
                <a:ea typeface="Arbutus Slab"/>
                <a:cs typeface="Arbutus Slab"/>
                <a:sym typeface="Arbutus Slab"/>
              </a:rPr>
              <a:t>Fallen Gladiators and Romans</a:t>
            </a:r>
          </a:p>
          <a:p>
            <a:pPr marL="819216" indent="-455120">
              <a:buFont typeface="Arial" panose="020B0604020202020204" pitchFamily="34" charset="0"/>
              <a:buChar char="•"/>
            </a:pPr>
            <a:r>
              <a:rPr lang="en" sz="2800" dirty="0">
                <a:latin typeface="Arbutus Slab"/>
                <a:ea typeface="Arbutus Slab"/>
                <a:cs typeface="Arbutus Slab"/>
                <a:sym typeface="Arbutus Slab"/>
              </a:rPr>
              <a:t>Cruelty of Romans towards the fallen Gladiators</a:t>
            </a:r>
          </a:p>
        </p:txBody>
      </p:sp>
    </p:spTree>
    <p:extLst>
      <p:ext uri="{BB962C8B-B14F-4D97-AF65-F5344CB8AC3E}">
        <p14:creationId xmlns:p14="http://schemas.microsoft.com/office/powerpoint/2010/main" val="4049194690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09" name="Shape 509"/>
          <p:cNvSpPr txBox="1"/>
          <p:nvPr/>
        </p:nvSpPr>
        <p:spPr>
          <a:xfrm>
            <a:off x="177803" y="177801"/>
            <a:ext cx="236193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1600" b="1" i="1" dirty="0">
                <a:solidFill>
                  <a:srgbClr val="FFFFFF"/>
                </a:solidFill>
              </a:rPr>
              <a:t>The Blood Compact</a:t>
            </a:r>
            <a:endParaRPr sz="1600" dirty="0"/>
          </a:p>
          <a:p>
            <a:pPr marL="12699" marR="864736">
              <a:lnSpc>
                <a:spcPct val="113333"/>
              </a:lnSpc>
              <a:spcBef>
                <a:spcPts val="90"/>
              </a:spcBef>
            </a:pPr>
            <a:r>
              <a:rPr lang="en-US" sz="1600" b="1" dirty="0">
                <a:solidFill>
                  <a:srgbClr val="FFFFFF"/>
                </a:solidFill>
              </a:rPr>
              <a:t>Juan Luna  (1886)</a:t>
            </a:r>
            <a:endParaRPr sz="1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3289300" y="0"/>
            <a:ext cx="64262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15" name="Shape 515"/>
          <p:cNvSpPr txBox="1"/>
          <p:nvPr/>
        </p:nvSpPr>
        <p:spPr>
          <a:xfrm>
            <a:off x="1133812" y="176518"/>
            <a:ext cx="1998812" cy="95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R="5080" algn="r">
              <a:lnSpc>
                <a:spcPct val="116666"/>
              </a:lnSpc>
            </a:pPr>
            <a:r>
              <a:rPr lang="en-US" sz="1600" b="1" i="1" dirty="0" err="1"/>
              <a:t>España</a:t>
            </a:r>
            <a:r>
              <a:rPr lang="en-US" sz="1600" b="1" i="1" dirty="0"/>
              <a:t> Y Filipinas</a:t>
            </a:r>
            <a:endParaRPr sz="1600" dirty="0"/>
          </a:p>
          <a:p>
            <a:pPr marR="5080" algn="r">
              <a:lnSpc>
                <a:spcPct val="113333"/>
              </a:lnSpc>
            </a:pPr>
            <a:r>
              <a:rPr lang="en-US" sz="1600" b="1" dirty="0"/>
              <a:t>Juan Luna</a:t>
            </a:r>
            <a:endParaRPr sz="1600" dirty="0"/>
          </a:p>
          <a:p>
            <a:pPr marR="5714" algn="r">
              <a:lnSpc>
                <a:spcPct val="116666"/>
              </a:lnSpc>
            </a:pPr>
            <a:r>
              <a:rPr lang="en-US" sz="1600" b="1" dirty="0"/>
              <a:t>(1886)</a:t>
            </a:r>
            <a:endParaRPr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571500" y="1574800"/>
            <a:ext cx="11861800" cy="0"/>
          </a:xfrm>
          <a:custGeom>
            <a:avLst/>
            <a:gdLst/>
            <a:ahLst/>
            <a:cxnLst/>
            <a:rect l="0" t="0" r="0" b="0"/>
            <a:pathLst>
              <a:path w="11861800" h="120000" extrusionOk="0">
                <a:moveTo>
                  <a:pt x="0" y="0"/>
                </a:moveTo>
                <a:lnTo>
                  <a:pt x="118618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1" name="Shape 52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2" name="Shape 522"/>
          <p:cNvSpPr txBox="1"/>
          <p:nvPr/>
        </p:nvSpPr>
        <p:spPr>
          <a:xfrm>
            <a:off x="215904" y="8480900"/>
            <a:ext cx="2255802" cy="98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1600" b="1" i="1" dirty="0">
                <a:solidFill>
                  <a:srgbClr val="FFFFFF"/>
                </a:solidFill>
              </a:rPr>
              <a:t>The Battle of Lepanto</a:t>
            </a:r>
            <a:endParaRPr sz="1600" dirty="0"/>
          </a:p>
          <a:p>
            <a:pPr marL="12699" marR="1021558">
              <a:lnSpc>
                <a:spcPct val="113333"/>
              </a:lnSpc>
              <a:spcBef>
                <a:spcPts val="90"/>
              </a:spcBef>
            </a:pPr>
            <a:r>
              <a:rPr lang="en-US" sz="1600" b="1" dirty="0">
                <a:solidFill>
                  <a:srgbClr val="FFFFFF"/>
                </a:solidFill>
              </a:rPr>
              <a:t>Juan Luna  (1887)</a:t>
            </a:r>
            <a:endParaRPr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28" name="Shape 528"/>
          <p:cNvSpPr txBox="1"/>
          <p:nvPr/>
        </p:nvSpPr>
        <p:spPr>
          <a:xfrm>
            <a:off x="215901" y="8851900"/>
            <a:ext cx="158242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600" b="1" i="1">
                <a:solidFill>
                  <a:srgbClr val="FFFFFF"/>
                </a:solidFill>
              </a:rPr>
              <a:t>The Parisian Life  </a:t>
            </a:r>
            <a:r>
              <a:rPr lang="en-US" sz="1600" b="1">
                <a:solidFill>
                  <a:srgbClr val="FFFFFF"/>
                </a:solidFill>
              </a:rPr>
              <a:t>Juan Luna  (1892)</a:t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742828" y="2"/>
            <a:ext cx="11519147" cy="1728283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 sz="8000">
                <a:latin typeface="Great Vibes"/>
                <a:ea typeface="Great Vibes"/>
                <a:cs typeface="Great Vibes"/>
                <a:sym typeface="Great Vibes"/>
              </a:rPr>
              <a:t>The Parisian Life</a:t>
            </a:r>
          </a:p>
          <a:p>
            <a:pPr algn="ctr"/>
            <a:endParaRPr sz="3100" i="1"/>
          </a:p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81412" y="2221345"/>
            <a:ext cx="6031866" cy="6950114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Arbutus Slab"/>
                <a:ea typeface="Arbutus Slab"/>
                <a:cs typeface="Arbutus Slab"/>
                <a:sym typeface="Arbutus Slab"/>
              </a:rPr>
              <a:t>An 1892 oil on canvas impressionist painting that measures 22” x 31” made in Paris, France</a:t>
            </a:r>
            <a:endParaRPr lang="en-US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endParaRPr lang="en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Arbutus Slab"/>
                <a:ea typeface="Arbutus Slab"/>
                <a:cs typeface="Arbutus Slab"/>
                <a:sym typeface="Arbutus Slab"/>
              </a:rPr>
              <a:t>Won the silver medal award in 1904 at the St. Louis Exposition in the United States</a:t>
            </a:r>
            <a:endParaRPr lang="en-US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endParaRPr lang="en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Arbutus Slab"/>
                <a:ea typeface="Arbutus Slab"/>
                <a:cs typeface="Arbutus Slab"/>
                <a:sym typeface="Arbutus Slab"/>
              </a:rPr>
              <a:t>Considered to be one of the last major works Luna has done during his post-academic and life in Paris</a:t>
            </a:r>
            <a:endParaRPr lang="en-US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endParaRPr lang="en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Arbutus Slab"/>
                <a:ea typeface="Arbutus Slab"/>
                <a:cs typeface="Arbutus Slab"/>
                <a:sym typeface="Arbutus Slab"/>
              </a:rPr>
              <a:t>Provenance of Dr. Ariston Bautista Lin</a:t>
            </a:r>
            <a:endParaRPr lang="en-US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endParaRPr lang="en" sz="2400" dirty="0">
              <a:latin typeface="Arbutus Slab"/>
              <a:ea typeface="Arbutus Slab"/>
              <a:cs typeface="Arbutus Slab"/>
              <a:sym typeface="Arbutus Slab"/>
            </a:endParaRPr>
          </a:p>
          <a:p>
            <a:pPr marL="819216" indent="-455120" algn="just"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latin typeface="Arbutus Slab"/>
                <a:ea typeface="Arbutus Slab"/>
                <a:cs typeface="Arbutus Slab"/>
                <a:sym typeface="Arbutus Slab"/>
              </a:rPr>
              <a:t>Now owned by GSIS and is housed in the National Museum (Bought from Christie’s Hong Kong in 2002 for Php 46,000,000)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627" y="2304309"/>
            <a:ext cx="6608176" cy="63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742828" y="1195807"/>
            <a:ext cx="11519147" cy="1728283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100">
                <a:latin typeface="Arbutus Slab"/>
                <a:ea typeface="Arbutus Slab"/>
                <a:cs typeface="Arbutus Slab"/>
                <a:sym typeface="Arbutus Slab"/>
              </a:rPr>
              <a:t>(</a:t>
            </a:r>
            <a:r>
              <a:rPr lang="en" sz="3100">
                <a:solidFill>
                  <a:srgbClr val="252525"/>
                </a:solidFill>
                <a:latin typeface="Arbutus Slab"/>
                <a:ea typeface="Arbutus Slab"/>
                <a:cs typeface="Arbutus Slab"/>
                <a:sym typeface="Arbutus Slab"/>
              </a:rPr>
              <a:t>Interior d'un Cafi)</a:t>
            </a:r>
          </a:p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20387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7" name="Shape 97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  <p:sp>
        <p:nvSpPr>
          <p:cNvPr id="99" name="Shape 99"/>
          <p:cNvSpPr txBox="1"/>
          <p:nvPr/>
        </p:nvSpPr>
        <p:spPr>
          <a:xfrm>
            <a:off x="7061205" y="1821183"/>
            <a:ext cx="165290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49" rIns="0" bIns="0" anchor="t" anchorCtr="0">
            <a:noAutofit/>
          </a:bodyPr>
          <a:lstStyle/>
          <a:p>
            <a:pPr marL="12699"/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Education: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7061200" y="2461340"/>
            <a:ext cx="249554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061200" y="3533221"/>
            <a:ext cx="249554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7061200" y="4605100"/>
            <a:ext cx="249554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7061200" y="5676979"/>
            <a:ext cx="249554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7061200" y="7193361"/>
            <a:ext cx="249554" cy="31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7442200" y="2363724"/>
            <a:ext cx="4916170" cy="6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217770">
              <a:lnSpc>
                <a:spcPct val="114399"/>
              </a:lnSpc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education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From his mother,  Laureana (6-8 years)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55865">
              <a:lnSpc>
                <a:spcPct val="114399"/>
              </a:lnSpc>
              <a:spcBef>
                <a:spcPts val="1399"/>
              </a:spcBef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Elementary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Ateneo Municipal de  Manila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(8-12 years)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402527">
              <a:lnSpc>
                <a:spcPct val="114399"/>
              </a:lnSpc>
              <a:spcBef>
                <a:spcPts val="1500"/>
              </a:spcBef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School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Escuela Nautica de  Manila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(12-16 years)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4399"/>
              </a:lnSpc>
              <a:spcBef>
                <a:spcPts val="1399"/>
              </a:spcBef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Academia de Dibujo y  Pintura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(Academy of Fine Arts, in  Manila)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92060">
              <a:lnSpc>
                <a:spcPct val="114399"/>
              </a:lnSpc>
              <a:spcBef>
                <a:spcPts val="1500"/>
              </a:spcBef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Further studies: 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Escuela de Pintura 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Academia de Bellas Artes  de San Fernando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Madrid (21  years)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 descr="C:\Users\maricon\Desktop\map-Juan-luna1-300x1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553" y="1192107"/>
            <a:ext cx="9891647" cy="6647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4094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43309" y="843901"/>
            <a:ext cx="12118185" cy="1086007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43309" y="2185435"/>
            <a:ext cx="12118185" cy="6478507"/>
          </a:xfrm>
          <a:prstGeom prst="rect">
            <a:avLst/>
          </a:prstGeom>
        </p:spPr>
        <p:txBody>
          <a:bodyPr lIns="145615" tIns="145615" rIns="145615" bIns="145615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982" y="0"/>
            <a:ext cx="10177690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893" y="-1"/>
            <a:ext cx="10137896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085" y="-131602"/>
            <a:ext cx="5139412" cy="9753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Shape 161"/>
          <p:cNvCxnSpPr/>
          <p:nvPr/>
        </p:nvCxnSpPr>
        <p:spPr>
          <a:xfrm>
            <a:off x="6798613" y="5905305"/>
            <a:ext cx="1706667" cy="56319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62" name="Shape 162"/>
          <p:cNvSpPr txBox="1"/>
          <p:nvPr/>
        </p:nvSpPr>
        <p:spPr>
          <a:xfrm>
            <a:off x="8632215" y="5548043"/>
            <a:ext cx="1114453" cy="770843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FF00"/>
                </a:solidFill>
                <a:latin typeface="Arbutus Slab"/>
                <a:ea typeface="Arbutus Slab"/>
                <a:cs typeface="Arbutus Slab"/>
                <a:sym typeface="Arbutus Slab"/>
              </a:rPr>
              <a:t>CEBU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3785315" y="4181998"/>
            <a:ext cx="1706667" cy="5631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lg" len="lg"/>
            <a:tailEnd type="oval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1946560" y="3824737"/>
            <a:ext cx="1706667" cy="7708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0000"/>
                </a:solidFill>
                <a:latin typeface="Arbutus Slab"/>
                <a:ea typeface="Arbutus Slab"/>
                <a:cs typeface="Arbutus Slab"/>
                <a:sym typeface="Arbutus Slab"/>
              </a:rPr>
              <a:t>BULACAN</a:t>
            </a:r>
          </a:p>
        </p:txBody>
      </p:sp>
    </p:spTree>
    <p:extLst>
      <p:ext uri="{BB962C8B-B14F-4D97-AF65-F5344CB8AC3E}">
        <p14:creationId xmlns:p14="http://schemas.microsoft.com/office/powerpoint/2010/main" val="5487469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427" y="0"/>
            <a:ext cx="1017767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8392462" y="4306727"/>
            <a:ext cx="2729813" cy="456988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ctr" anchorCtr="0">
            <a:noAutofit/>
          </a:bodyPr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599040" y="3573288"/>
            <a:ext cx="959147" cy="203093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ctr" anchorCtr="0">
            <a:noAutofit/>
          </a:bodyPr>
          <a:lstStyle/>
          <a:p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601140" y="2444847"/>
            <a:ext cx="1043625" cy="639431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ctr" anchorCtr="0">
            <a:noAutofit/>
          </a:bodyPr>
          <a:lstStyle/>
          <a:p>
            <a:endParaRPr/>
          </a:p>
        </p:txBody>
      </p:sp>
      <p:cxnSp>
        <p:nvCxnSpPr>
          <p:cNvPr id="173" name="Shape 173"/>
          <p:cNvCxnSpPr/>
          <p:nvPr/>
        </p:nvCxnSpPr>
        <p:spPr>
          <a:xfrm>
            <a:off x="5641972" y="2750342"/>
            <a:ext cx="959147" cy="2844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74" name="Shape 174"/>
          <p:cNvCxnSpPr/>
          <p:nvPr/>
        </p:nvCxnSpPr>
        <p:spPr>
          <a:xfrm>
            <a:off x="7433315" y="6805525"/>
            <a:ext cx="959147" cy="2844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75" name="Shape 175"/>
          <p:cNvCxnSpPr>
            <a:stCxn id="171" idx="2"/>
          </p:cNvCxnSpPr>
          <p:nvPr/>
        </p:nvCxnSpPr>
        <p:spPr>
          <a:xfrm flipH="1">
            <a:off x="2076908" y="5604217"/>
            <a:ext cx="1707" cy="112867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6" name="Shape 176"/>
          <p:cNvSpPr txBox="1"/>
          <p:nvPr/>
        </p:nvSpPr>
        <p:spPr>
          <a:xfrm>
            <a:off x="5416464" y="6434325"/>
            <a:ext cx="2016852" cy="7708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0000"/>
                </a:solidFill>
                <a:latin typeface="Arbutus Slab"/>
                <a:ea typeface="Arbutus Slab"/>
                <a:cs typeface="Arbutus Slab"/>
                <a:sym typeface="Arbutus Slab"/>
              </a:rPr>
              <a:t>Colonizer</a:t>
            </a:r>
          </a:p>
        </p:txBody>
      </p:sp>
      <p:sp>
        <p:nvSpPr>
          <p:cNvPr id="177" name="Shape 177"/>
          <p:cNvSpPr/>
          <p:nvPr/>
        </p:nvSpPr>
        <p:spPr>
          <a:xfrm>
            <a:off x="3277548" y="3937471"/>
            <a:ext cx="959147" cy="1422222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ctr" anchorCtr="0">
            <a:noAutofit/>
          </a:bodyPr>
          <a:lstStyle/>
          <a:p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4236676" y="4713104"/>
            <a:ext cx="959147" cy="2844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9" name="Shape 179"/>
          <p:cNvSpPr/>
          <p:nvPr/>
        </p:nvSpPr>
        <p:spPr>
          <a:xfrm>
            <a:off x="8284802" y="1805416"/>
            <a:ext cx="2016852" cy="1278862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ctr" anchorCtr="0">
            <a:noAutofit/>
          </a:bodyPr>
          <a:lstStyle/>
          <a:p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1340695" y="6732897"/>
            <a:ext cx="1475839" cy="7708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0000"/>
                </a:solidFill>
                <a:latin typeface="Arbutus Slab"/>
                <a:ea typeface="Arbutus Slab"/>
                <a:cs typeface="Arbutus Slab"/>
                <a:sym typeface="Arbutus Slab"/>
              </a:rPr>
              <a:t>Full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195842" y="4373879"/>
            <a:ext cx="2016852" cy="770843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FF00"/>
                </a:solidFill>
                <a:latin typeface="Arbutus Slab"/>
                <a:ea typeface="Arbutus Slab"/>
                <a:cs typeface="Arbutus Slab"/>
                <a:sym typeface="Arbutus Slab"/>
              </a:rPr>
              <a:t>Half-filled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3822436" y="2379142"/>
            <a:ext cx="1819732" cy="770843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FFFF00"/>
                </a:solidFill>
                <a:latin typeface="Arbutus Slab"/>
                <a:ea typeface="Arbutus Slab"/>
                <a:cs typeface="Arbutus Slab"/>
                <a:sym typeface="Arbutus Slab"/>
              </a:rPr>
              <a:t>“Hanged”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7814153" y="105200"/>
            <a:ext cx="2905599" cy="77084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>
                <a:solidFill>
                  <a:srgbClr val="0000FF"/>
                </a:solidFill>
                <a:latin typeface="Arbutus Slab"/>
                <a:ea typeface="Arbutus Slab"/>
                <a:cs typeface="Arbutus Slab"/>
                <a:sym typeface="Arbutus Slab"/>
              </a:rPr>
              <a:t>L’Echo de Paris</a:t>
            </a:r>
          </a:p>
        </p:txBody>
      </p:sp>
      <p:cxnSp>
        <p:nvCxnSpPr>
          <p:cNvPr id="184" name="Shape 184"/>
          <p:cNvCxnSpPr>
            <a:stCxn id="183" idx="2"/>
            <a:endCxn id="179" idx="0"/>
          </p:cNvCxnSpPr>
          <p:nvPr/>
        </p:nvCxnSpPr>
        <p:spPr>
          <a:xfrm>
            <a:off x="9266950" y="876041"/>
            <a:ext cx="26453" cy="929563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015757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3922" y="1661727"/>
            <a:ext cx="8719538" cy="65362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3" name="Shape 192"/>
          <p:cNvCxnSpPr/>
          <p:nvPr/>
        </p:nvCxnSpPr>
        <p:spPr>
          <a:xfrm flipH="1" flipV="1">
            <a:off x="2381000" y="4013688"/>
            <a:ext cx="1174642" cy="1729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" name="Shape 193"/>
          <p:cNvSpPr txBox="1"/>
          <p:nvPr/>
        </p:nvSpPr>
        <p:spPr>
          <a:xfrm>
            <a:off x="113381" y="3562375"/>
            <a:ext cx="2214399" cy="84650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F0000"/>
                </a:solidFill>
                <a:latin typeface="Arbutus Slab"/>
                <a:ea typeface="Arbutus Slab"/>
                <a:cs typeface="Arbutus Slab"/>
                <a:sym typeface="Arbutus Slab"/>
              </a:rPr>
              <a:t>Dr. Jose Rizal</a:t>
            </a:r>
          </a:p>
        </p:txBody>
      </p:sp>
      <p:cxnSp>
        <p:nvCxnSpPr>
          <p:cNvPr id="7" name="Shape 196"/>
          <p:cNvCxnSpPr/>
          <p:nvPr/>
        </p:nvCxnSpPr>
        <p:spPr>
          <a:xfrm flipH="1">
            <a:off x="5081151" y="1224515"/>
            <a:ext cx="860014" cy="2101284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triangle" w="lg" len="lg"/>
            <a:tailEnd type="oval" w="lg" len="lg"/>
          </a:ln>
        </p:spPr>
      </p:cxnSp>
      <p:sp>
        <p:nvSpPr>
          <p:cNvPr id="8" name="Shape 197"/>
          <p:cNvSpPr txBox="1"/>
          <p:nvPr/>
        </p:nvSpPr>
        <p:spPr>
          <a:xfrm>
            <a:off x="5420735" y="460837"/>
            <a:ext cx="1965225" cy="70541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0000FF"/>
                </a:solidFill>
                <a:latin typeface="Arbutus Slab"/>
                <a:ea typeface="Arbutus Slab"/>
                <a:cs typeface="Arbutus Slab"/>
                <a:sym typeface="Arbutus Slab"/>
              </a:rPr>
              <a:t>Juan Luna</a:t>
            </a:r>
          </a:p>
        </p:txBody>
      </p:sp>
      <p:cxnSp>
        <p:nvCxnSpPr>
          <p:cNvPr id="10" name="Shape 194"/>
          <p:cNvCxnSpPr/>
          <p:nvPr/>
        </p:nvCxnSpPr>
        <p:spPr>
          <a:xfrm flipV="1">
            <a:off x="6235956" y="5822113"/>
            <a:ext cx="42389" cy="2227938"/>
          </a:xfrm>
          <a:prstGeom prst="straightConnector1">
            <a:avLst/>
          </a:prstGeom>
          <a:noFill/>
          <a:ln w="28575" cap="flat" cmpd="sng">
            <a:solidFill>
              <a:srgbClr val="FF6600"/>
            </a:solidFill>
            <a:prstDash val="solid"/>
            <a:round/>
            <a:headEnd type="triangle" w="lg" len="lg"/>
            <a:tailEnd type="oval" w="lg" len="lg"/>
          </a:ln>
        </p:spPr>
      </p:cxnSp>
      <p:sp>
        <p:nvSpPr>
          <p:cNvPr id="12" name="Shape 195"/>
          <p:cNvSpPr txBox="1"/>
          <p:nvPr/>
        </p:nvSpPr>
        <p:spPr>
          <a:xfrm>
            <a:off x="5116193" y="8299728"/>
            <a:ext cx="2214399" cy="11002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45615" tIns="145615" rIns="145615" bIns="14561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F6600"/>
                </a:solidFill>
                <a:latin typeface="Arbutus Slab"/>
                <a:ea typeface="Arbutus Slab"/>
                <a:cs typeface="Arbutus Slab"/>
                <a:sym typeface="Arbutus Slab"/>
              </a:rPr>
              <a:t>Dr. Ariston Bautista Lin</a:t>
            </a:r>
          </a:p>
        </p:txBody>
      </p:sp>
    </p:spTree>
    <p:extLst>
      <p:ext uri="{BB962C8B-B14F-4D97-AF65-F5344CB8AC3E}">
        <p14:creationId xmlns:p14="http://schemas.microsoft.com/office/powerpoint/2010/main" val="34799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34" name="Shape 534"/>
          <p:cNvSpPr txBox="1"/>
          <p:nvPr/>
        </p:nvSpPr>
        <p:spPr>
          <a:xfrm>
            <a:off x="266701" y="8826503"/>
            <a:ext cx="1434014" cy="6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 algn="just">
              <a:lnSpc>
                <a:spcPct val="113333"/>
              </a:lnSpc>
            </a:pPr>
            <a:r>
              <a:rPr lang="en-US" sz="1600" b="1" i="1" dirty="0" err="1">
                <a:solidFill>
                  <a:srgbClr val="FFFFFF"/>
                </a:solidFill>
              </a:rPr>
              <a:t>Tampuhan</a:t>
            </a:r>
            <a:r>
              <a:rPr lang="en-US" sz="1600" b="1" i="1" dirty="0">
                <a:solidFill>
                  <a:srgbClr val="FFFFFF"/>
                </a:solidFill>
              </a:rPr>
              <a:t>  </a:t>
            </a:r>
            <a:r>
              <a:rPr lang="en-US" sz="1600" b="1" dirty="0">
                <a:solidFill>
                  <a:srgbClr val="FFFFFF"/>
                </a:solidFill>
              </a:rPr>
              <a:t>Juan Luna  (1895)</a:t>
            </a:r>
            <a:endParaRPr sz="1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of the Artworks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Fernando </a:t>
            </a:r>
            <a:r>
              <a:rPr lang="en-US" dirty="0" err="1"/>
              <a:t>Amorsolo’s</a:t>
            </a:r>
            <a:r>
              <a:rPr lang="en-US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423275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45" name="Shape 545"/>
          <p:cNvSpPr txBox="1"/>
          <p:nvPr/>
        </p:nvSpPr>
        <p:spPr>
          <a:xfrm>
            <a:off x="9365272" y="8594281"/>
            <a:ext cx="3407691" cy="93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1800" b="1" i="1" dirty="0">
                <a:solidFill>
                  <a:srgbClr val="FFFFFF"/>
                </a:solidFill>
              </a:rPr>
              <a:t>Making of the Philippine Flag</a:t>
            </a:r>
            <a:endParaRPr sz="1800" dirty="0"/>
          </a:p>
          <a:p>
            <a:pPr marL="812676">
              <a:lnSpc>
                <a:spcPct val="116666"/>
              </a:lnSpc>
            </a:pPr>
            <a:r>
              <a:rPr lang="en-US" sz="1800" b="1" dirty="0">
                <a:solidFill>
                  <a:srgbClr val="FFFFFF"/>
                </a:solidFill>
              </a:rPr>
              <a:t>Fernando </a:t>
            </a:r>
            <a:r>
              <a:rPr lang="en-US" sz="1800" b="1" dirty="0" err="1">
                <a:solidFill>
                  <a:srgbClr val="FFFFFF"/>
                </a:solidFill>
              </a:rPr>
              <a:t>Amorsolo</a:t>
            </a:r>
            <a:endParaRPr sz="1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1" name="Shape 551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52" name="Shape 552"/>
          <p:cNvSpPr txBox="1">
            <a:spLocks noGrp="1"/>
          </p:cNvSpPr>
          <p:nvPr>
            <p:ph type="title"/>
          </p:nvPr>
        </p:nvSpPr>
        <p:spPr>
          <a:xfrm>
            <a:off x="7061199" y="608585"/>
            <a:ext cx="5319396" cy="65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699"/>
            <a:r>
              <a:rPr lang="en-US" sz="2800"/>
              <a:t>MAKING OF THE </a:t>
            </a:r>
            <a:endParaRPr sz="2800"/>
          </a:p>
          <a:p>
            <a:pPr marL="12699"/>
            <a:r>
              <a:rPr lang="en-US" sz="2800"/>
              <a:t>PHILIPPINE FLAG</a:t>
            </a:r>
            <a:endParaRPr sz="2800"/>
          </a:p>
        </p:txBody>
      </p:sp>
      <p:sp>
        <p:nvSpPr>
          <p:cNvPr id="555" name="Shape 555"/>
          <p:cNvSpPr txBox="1"/>
          <p:nvPr/>
        </p:nvSpPr>
        <p:spPr>
          <a:xfrm>
            <a:off x="7531104" y="38577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7531104" y="52039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7531104" y="59913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8" name="Shape 558"/>
          <p:cNvSpPr txBox="1"/>
          <p:nvPr/>
        </p:nvSpPr>
        <p:spPr>
          <a:xfrm>
            <a:off x="8001003" y="3726183"/>
            <a:ext cx="4225290" cy="327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5080">
              <a:lnSpc>
                <a:spcPct val="114599"/>
              </a:lnSpc>
            </a:pPr>
            <a:r>
              <a:rPr lang="en-US" sz="31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Doña Marcela Marino  de Agoncillo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2359"/>
              </a:spcBef>
            </a:pPr>
            <a:r>
              <a:rPr lang="en-US" sz="31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Lorenza Agoncillo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459035">
              <a:lnSpc>
                <a:spcPct val="114599"/>
              </a:lnSpc>
              <a:spcBef>
                <a:spcPts val="1795"/>
              </a:spcBef>
            </a:pPr>
            <a:r>
              <a:rPr lang="en-US" sz="31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Delfina Herbosa de  Natividad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7061205" y="73375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7531104" y="7277104"/>
            <a:ext cx="3388361" cy="51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31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Sewn in </a:t>
            </a:r>
            <a:r>
              <a:rPr lang="en-US" sz="31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Hong Kong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2997201" y="0"/>
            <a:ext cx="70104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66" name="Shape 566"/>
          <p:cNvSpPr txBox="1"/>
          <p:nvPr/>
        </p:nvSpPr>
        <p:spPr>
          <a:xfrm>
            <a:off x="10158937" y="139701"/>
            <a:ext cx="267579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800" b="1" i="1" dirty="0" err="1"/>
              <a:t>Palay</a:t>
            </a:r>
            <a:r>
              <a:rPr lang="en-US" sz="1800" b="1" i="1" dirty="0"/>
              <a:t> Maiden  </a:t>
            </a:r>
            <a:r>
              <a:rPr lang="en-US" sz="1800" b="1" dirty="0"/>
              <a:t>Fernando </a:t>
            </a:r>
            <a:r>
              <a:rPr lang="en-US" sz="1800" b="1" dirty="0" err="1"/>
              <a:t>Amorsolo</a:t>
            </a:r>
            <a:r>
              <a:rPr lang="en-US" sz="1800" b="1" dirty="0"/>
              <a:t>  (1920)</a:t>
            </a:r>
            <a:endParaRPr sz="18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2" name="Shape 572"/>
          <p:cNvSpPr txBox="1"/>
          <p:nvPr/>
        </p:nvSpPr>
        <p:spPr>
          <a:xfrm>
            <a:off x="7619204" y="8639634"/>
            <a:ext cx="5268012" cy="94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R="6983" algn="r">
              <a:lnSpc>
                <a:spcPct val="116666"/>
              </a:lnSpc>
            </a:pPr>
            <a:r>
              <a:rPr lang="en-US" sz="1800" b="1" i="1" dirty="0">
                <a:solidFill>
                  <a:srgbClr val="FFFFFF"/>
                </a:solidFill>
              </a:rPr>
              <a:t>Fruit Pickers Harvesting Under The Mango Tree</a:t>
            </a:r>
            <a:endParaRPr sz="1800" dirty="0"/>
          </a:p>
          <a:p>
            <a:pPr marR="5080" algn="r">
              <a:lnSpc>
                <a:spcPct val="113333"/>
              </a:lnSpc>
            </a:pPr>
            <a:r>
              <a:rPr lang="en-US" sz="1800" b="1" dirty="0">
                <a:solidFill>
                  <a:srgbClr val="FFFFFF"/>
                </a:solidFill>
              </a:rPr>
              <a:t>Fernando </a:t>
            </a:r>
            <a:r>
              <a:rPr lang="en-US" sz="1800" b="1" dirty="0" err="1">
                <a:solidFill>
                  <a:srgbClr val="FFFFFF"/>
                </a:solidFill>
              </a:rPr>
              <a:t>Amorsolo</a:t>
            </a:r>
            <a:endParaRPr sz="1800" dirty="0"/>
          </a:p>
          <a:p>
            <a:pPr marR="5080" algn="r">
              <a:lnSpc>
                <a:spcPct val="116666"/>
              </a:lnSpc>
            </a:pPr>
            <a:r>
              <a:rPr lang="en-US" sz="1800" b="1" dirty="0">
                <a:solidFill>
                  <a:srgbClr val="FFFFFF"/>
                </a:solidFill>
              </a:rPr>
              <a:t>(1939)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1" name="Shape 111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12" name="Shape 112"/>
          <p:cNvSpPr txBox="1"/>
          <p:nvPr/>
        </p:nvSpPr>
        <p:spPr>
          <a:xfrm>
            <a:off x="7061200" y="1850646"/>
            <a:ext cx="2023110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Life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7061204" y="2500744"/>
            <a:ext cx="246379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7061204" y="3544938"/>
            <a:ext cx="246379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7429503" y="2413714"/>
            <a:ext cx="4486911" cy="193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197455">
              <a:lnSpc>
                <a:spcPct val="113300"/>
              </a:lnSpc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Wife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Maria de la Paz Pardo de  Tavera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300"/>
              </a:lnSpc>
              <a:spcBef>
                <a:spcPts val="1399"/>
              </a:spcBef>
            </a:pP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Kids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Andres (Luling) Luna and  Maria Paz (Bibi) Luna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7061200" y="4543045"/>
            <a:ext cx="1041399" cy="4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699"/>
            <a:r>
              <a:rPr lang="en-US" sz="26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7061204" y="5201526"/>
            <a:ext cx="246379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7061204" y="7109320"/>
            <a:ext cx="246379" cy="31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/>
            <a:r>
              <a:rPr lang="en-US" sz="18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7429500" y="5118811"/>
            <a:ext cx="478917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92060">
              <a:lnSpc>
                <a:spcPct val="113300"/>
              </a:lnSpc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Nautical officer. Passed the  government examinations and  granted the title of </a:t>
            </a:r>
            <a:r>
              <a:rPr lang="en-US" sz="2600" i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Licentiate Pilot  for High Seas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300"/>
              </a:lnSpc>
              <a:spcBef>
                <a:spcPts val="1399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Diplomatic agent in Paris for the  Philippine Revolutionary  Government based in Hong Kong  in 1898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6108700" y="12704"/>
            <a:ext cx="6896100" cy="97282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8" name="Shape 578"/>
          <p:cNvSpPr/>
          <p:nvPr/>
        </p:nvSpPr>
        <p:spPr>
          <a:xfrm>
            <a:off x="3" y="0"/>
            <a:ext cx="6642101" cy="9753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79" name="Shape 579"/>
          <p:cNvSpPr txBox="1"/>
          <p:nvPr/>
        </p:nvSpPr>
        <p:spPr>
          <a:xfrm>
            <a:off x="241300" y="165102"/>
            <a:ext cx="21170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600" b="1" i="1" dirty="0">
                <a:solidFill>
                  <a:srgbClr val="FFFFFF"/>
                </a:solidFill>
              </a:rPr>
              <a:t>The Offering  </a:t>
            </a:r>
            <a:r>
              <a:rPr lang="en-US" sz="1600" b="1" dirty="0">
                <a:solidFill>
                  <a:srgbClr val="FFFFFF"/>
                </a:solidFill>
              </a:rPr>
              <a:t>Fernando </a:t>
            </a:r>
            <a:r>
              <a:rPr lang="en-US" sz="1600" b="1" dirty="0" err="1">
                <a:solidFill>
                  <a:srgbClr val="FFFFFF"/>
                </a:solidFill>
              </a:rPr>
              <a:t>Amorsolo</a:t>
            </a:r>
            <a:r>
              <a:rPr lang="en-US" sz="1600" b="1" dirty="0">
                <a:solidFill>
                  <a:srgbClr val="FFFFFF"/>
                </a:solidFill>
              </a:rPr>
              <a:t>  (1941)</a:t>
            </a:r>
            <a:endParaRPr sz="1600" dirty="0"/>
          </a:p>
        </p:txBody>
      </p:sp>
      <p:sp>
        <p:nvSpPr>
          <p:cNvPr id="580" name="Shape 580"/>
          <p:cNvSpPr txBox="1"/>
          <p:nvPr/>
        </p:nvSpPr>
        <p:spPr>
          <a:xfrm>
            <a:off x="10922000" y="8813800"/>
            <a:ext cx="18605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600" b="1" i="1">
                <a:solidFill>
                  <a:srgbClr val="FFFFFF"/>
                </a:solidFill>
              </a:rPr>
              <a:t>Nude with Orchids  </a:t>
            </a:r>
            <a:r>
              <a:rPr lang="en-US" sz="1600" b="1">
                <a:solidFill>
                  <a:srgbClr val="FFFFFF"/>
                </a:solidFill>
              </a:rPr>
              <a:t>Fernando Amorsolo  (1939)</a:t>
            </a:r>
            <a:endParaRPr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6" name="Shape 58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7061201" y="579627"/>
            <a:ext cx="4850765" cy="76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/>
              <a:t>WOMEN IN HIS PAINTINGS</a:t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7061205" y="19146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7061205" y="32608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0" name="Shape 590"/>
          <p:cNvSpPr txBox="1"/>
          <p:nvPr/>
        </p:nvSpPr>
        <p:spPr>
          <a:xfrm>
            <a:off x="7061205" y="4607026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7061205" y="7070827"/>
            <a:ext cx="30543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/>
            <a:r>
              <a:rPr lang="en-US" sz="24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7531100" y="1783080"/>
            <a:ext cx="4831716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 marR="632363">
              <a:lnSpc>
                <a:spcPct val="114599"/>
              </a:lnSpc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seen as beautiful  figures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405675">
              <a:lnSpc>
                <a:spcPct val="114599"/>
              </a:lnSpc>
              <a:spcBef>
                <a:spcPts val="1795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 liberating  attribution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4599"/>
              </a:lnSpc>
              <a:spcBef>
                <a:spcPts val="1801"/>
              </a:spcBef>
            </a:pPr>
            <a:r>
              <a:rPr lang="en-US" sz="3100" dirty="0" err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Amorsolo</a:t>
            </a: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refused to depict them as exacting realistic representations of critical situations.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86025">
              <a:lnSpc>
                <a:spcPct val="114599"/>
              </a:lnSpc>
              <a:spcBef>
                <a:spcPts val="1801"/>
              </a:spcBef>
            </a:pPr>
            <a:r>
              <a:rPr lang="en-US" sz="3100" dirty="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oscillates between the  beautiful and what was  behind it, its "otherness".</a:t>
            </a:r>
            <a:endParaRPr sz="3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241300" y="165102"/>
            <a:ext cx="18605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600" b="1" i="1">
                <a:solidFill>
                  <a:srgbClr val="FFFFFF"/>
                </a:solidFill>
              </a:rPr>
              <a:t>Nude with Flower  </a:t>
            </a:r>
            <a:r>
              <a:rPr lang="en-US" sz="1600" b="1">
                <a:solidFill>
                  <a:srgbClr val="FFFFFF"/>
                </a:solidFill>
              </a:rPr>
              <a:t>Fernando Amorsolo  (1919)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599" name="Shape 599"/>
          <p:cNvSpPr txBox="1"/>
          <p:nvPr/>
        </p:nvSpPr>
        <p:spPr>
          <a:xfrm>
            <a:off x="9682738" y="8639633"/>
            <a:ext cx="3115230" cy="88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R="5080" algn="r">
              <a:lnSpc>
                <a:spcPct val="116666"/>
              </a:lnSpc>
            </a:pPr>
            <a:r>
              <a:rPr lang="en-US" sz="2000" b="1" i="1" dirty="0">
                <a:solidFill>
                  <a:srgbClr val="FFFFFF"/>
                </a:solidFill>
              </a:rPr>
              <a:t>The Burning of Manila</a:t>
            </a:r>
            <a:endParaRPr sz="2000" dirty="0"/>
          </a:p>
          <a:p>
            <a:pPr marR="5080" algn="r">
              <a:lnSpc>
                <a:spcPct val="113333"/>
              </a:lnSpc>
            </a:pPr>
            <a:r>
              <a:rPr lang="en-US" sz="2000" b="1" dirty="0">
                <a:solidFill>
                  <a:srgbClr val="FFFFFF"/>
                </a:solidFill>
              </a:rPr>
              <a:t>Fernando </a:t>
            </a:r>
            <a:r>
              <a:rPr lang="en-US" sz="2000" b="1" dirty="0" err="1">
                <a:solidFill>
                  <a:srgbClr val="FFFFFF"/>
                </a:solidFill>
              </a:rPr>
              <a:t>Amorsolo</a:t>
            </a:r>
            <a:endParaRPr sz="2000" dirty="0"/>
          </a:p>
          <a:p>
            <a:pPr marR="5080" algn="r">
              <a:lnSpc>
                <a:spcPct val="116666"/>
              </a:lnSpc>
            </a:pPr>
            <a:r>
              <a:rPr lang="en-US" sz="2000" b="1" dirty="0">
                <a:solidFill>
                  <a:srgbClr val="FFFFFF"/>
                </a:solidFill>
              </a:rPr>
              <a:t>(1946)</a:t>
            </a:r>
            <a:endParaRPr sz="20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05" name="Shape 605"/>
          <p:cNvSpPr txBox="1"/>
          <p:nvPr/>
        </p:nvSpPr>
        <p:spPr>
          <a:xfrm>
            <a:off x="10544433" y="8707662"/>
            <a:ext cx="2279357" cy="86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R="5080" algn="r">
              <a:lnSpc>
                <a:spcPct val="116666"/>
              </a:lnSpc>
            </a:pPr>
            <a:r>
              <a:rPr lang="en-US" sz="1800" b="1" i="1" dirty="0">
                <a:solidFill>
                  <a:srgbClr val="FFFFFF"/>
                </a:solidFill>
              </a:rPr>
              <a:t>The Rape of Manila</a:t>
            </a:r>
            <a:endParaRPr sz="1800" dirty="0"/>
          </a:p>
          <a:p>
            <a:pPr marR="5080" algn="r">
              <a:lnSpc>
                <a:spcPct val="113333"/>
              </a:lnSpc>
            </a:pPr>
            <a:r>
              <a:rPr lang="en-US" sz="1800" b="1" dirty="0">
                <a:solidFill>
                  <a:srgbClr val="FFFFFF"/>
                </a:solidFill>
              </a:rPr>
              <a:t>Fernando </a:t>
            </a:r>
            <a:r>
              <a:rPr lang="en-US" sz="1800" b="1" dirty="0" err="1">
                <a:solidFill>
                  <a:srgbClr val="FFFFFF"/>
                </a:solidFill>
              </a:rPr>
              <a:t>Amorsolo</a:t>
            </a:r>
            <a:endParaRPr sz="1800" dirty="0"/>
          </a:p>
          <a:p>
            <a:pPr marR="5080" algn="r">
              <a:lnSpc>
                <a:spcPct val="116666"/>
              </a:lnSpc>
            </a:pPr>
            <a:r>
              <a:rPr lang="en-US" sz="1800" b="1" dirty="0">
                <a:solidFill>
                  <a:srgbClr val="FFFFFF"/>
                </a:solidFill>
              </a:rPr>
              <a:t>(1942)</a:t>
            </a:r>
            <a:endParaRPr sz="18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7941" y="265096"/>
            <a:ext cx="6502400" cy="1150738"/>
          </a:xfrm>
          <a:prstGeom prst="rect">
            <a:avLst/>
          </a:prstGeom>
        </p:spPr>
        <p:txBody>
          <a:bodyPr lIns="91435" tIns="45718" rIns="91435" bIns="45718">
            <a:spAutoFit/>
          </a:bodyPr>
          <a:lstStyle/>
          <a:p>
            <a:pPr marR="5080">
              <a:lnSpc>
                <a:spcPct val="116666"/>
              </a:lnSpc>
            </a:pPr>
            <a:r>
              <a:rPr lang="en-US" sz="2000" b="1" i="1" dirty="0">
                <a:solidFill>
                  <a:srgbClr val="FFFFFF"/>
                </a:solidFill>
              </a:rPr>
              <a:t>The Burning of </a:t>
            </a:r>
            <a:r>
              <a:rPr lang="en-US" sz="2000" b="1" i="1" dirty="0" err="1">
                <a:solidFill>
                  <a:srgbClr val="FFFFFF"/>
                </a:solidFill>
              </a:rPr>
              <a:t>Sto</a:t>
            </a:r>
            <a:r>
              <a:rPr lang="en-US" sz="2000" b="1" i="1" dirty="0">
                <a:solidFill>
                  <a:srgbClr val="FFFFFF"/>
                </a:solidFill>
              </a:rPr>
              <a:t>. Domingo</a:t>
            </a:r>
            <a:endParaRPr lang="en-US" sz="2000" dirty="0"/>
          </a:p>
          <a:p>
            <a:pPr marR="5080">
              <a:lnSpc>
                <a:spcPct val="113333"/>
              </a:lnSpc>
            </a:pPr>
            <a:r>
              <a:rPr lang="en-US" sz="2000" b="1" dirty="0">
                <a:solidFill>
                  <a:srgbClr val="FFFFFF"/>
                </a:solidFill>
              </a:rPr>
              <a:t>Fernando </a:t>
            </a:r>
            <a:r>
              <a:rPr lang="en-US" sz="2000" b="1" dirty="0" err="1">
                <a:solidFill>
                  <a:srgbClr val="FFFFFF"/>
                </a:solidFill>
              </a:rPr>
              <a:t>Amorsolo</a:t>
            </a:r>
            <a:endParaRPr lang="en-US" sz="2000" dirty="0"/>
          </a:p>
          <a:p>
            <a:pPr marR="5080">
              <a:lnSpc>
                <a:spcPct val="116666"/>
              </a:lnSpc>
            </a:pPr>
            <a:r>
              <a:rPr lang="en-US" sz="2000" b="1" dirty="0">
                <a:solidFill>
                  <a:srgbClr val="FFFFFF"/>
                </a:solidFill>
              </a:rPr>
              <a:t>(1942)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1069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2965469" y="0"/>
            <a:ext cx="7556289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1" name="Shape 611"/>
          <p:cNvSpPr txBox="1"/>
          <p:nvPr/>
        </p:nvSpPr>
        <p:spPr>
          <a:xfrm>
            <a:off x="204087" y="114301"/>
            <a:ext cx="2766497" cy="12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2000" b="1" i="1" dirty="0"/>
              <a:t>Defense of a Filipino  Woman’s Honor  </a:t>
            </a:r>
            <a:r>
              <a:rPr lang="en-US" sz="2000" b="1" dirty="0"/>
              <a:t>Fernando </a:t>
            </a:r>
            <a:r>
              <a:rPr lang="en-US" sz="2000" b="1" dirty="0" err="1"/>
              <a:t>Amorsolo</a:t>
            </a:r>
            <a:r>
              <a:rPr lang="en-US" sz="2000" b="1" dirty="0"/>
              <a:t>  (1945)</a:t>
            </a:r>
            <a:endParaRPr sz="2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17" name="Shape 617"/>
          <p:cNvSpPr txBox="1"/>
          <p:nvPr/>
        </p:nvSpPr>
        <p:spPr>
          <a:xfrm>
            <a:off x="241300" y="8730338"/>
            <a:ext cx="2230406" cy="64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1" rIns="0" bIns="0" anchor="t" anchorCtr="0">
            <a:noAutofit/>
          </a:bodyPr>
          <a:lstStyle/>
          <a:p>
            <a:pPr marL="12699" marR="5080">
              <a:lnSpc>
                <a:spcPct val="113333"/>
              </a:lnSpc>
            </a:pPr>
            <a:r>
              <a:rPr lang="en-US" sz="1800" b="1" i="1" dirty="0">
                <a:solidFill>
                  <a:srgbClr val="FFFFFF"/>
                </a:solidFill>
              </a:rPr>
              <a:t>Fruit Gatherer  </a:t>
            </a:r>
            <a:r>
              <a:rPr lang="en-US" sz="1800" b="1" dirty="0">
                <a:solidFill>
                  <a:srgbClr val="FFFFFF"/>
                </a:solidFill>
              </a:rPr>
              <a:t>Fernando </a:t>
            </a:r>
            <a:r>
              <a:rPr lang="en-US" sz="1800" b="1" dirty="0" err="1">
                <a:solidFill>
                  <a:srgbClr val="FFFFFF"/>
                </a:solidFill>
              </a:rPr>
              <a:t>Amorsolo</a:t>
            </a:r>
            <a:r>
              <a:rPr lang="en-US" sz="1800" b="1" dirty="0">
                <a:solidFill>
                  <a:srgbClr val="FFFFFF"/>
                </a:solidFill>
              </a:rPr>
              <a:t>  (1950)</a:t>
            </a:r>
            <a:endParaRPr sz="1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2844800" y="12700"/>
            <a:ext cx="7315200" cy="974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3" name="Shape 623"/>
          <p:cNvSpPr txBox="1"/>
          <p:nvPr/>
        </p:nvSpPr>
        <p:spPr>
          <a:xfrm>
            <a:off x="136058" y="8616953"/>
            <a:ext cx="3038610" cy="126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1800" b="1" i="1" dirty="0"/>
              <a:t>Portrait of Don Enrique</a:t>
            </a:r>
            <a:endParaRPr sz="1800" dirty="0"/>
          </a:p>
          <a:p>
            <a:pPr marL="12699" marR="309833">
              <a:lnSpc>
                <a:spcPct val="113333"/>
              </a:lnSpc>
              <a:spcBef>
                <a:spcPts val="90"/>
              </a:spcBef>
            </a:pPr>
            <a:r>
              <a:rPr lang="en-US" sz="1800" b="1" i="1" dirty="0"/>
              <a:t>T. </a:t>
            </a:r>
            <a:r>
              <a:rPr lang="en-US" sz="1800" b="1" i="1" dirty="0" err="1"/>
              <a:t>Yuchengco</a:t>
            </a:r>
            <a:r>
              <a:rPr lang="en-US" sz="1800" b="1" i="1" dirty="0"/>
              <a:t>  </a:t>
            </a:r>
            <a:r>
              <a:rPr lang="en-US" sz="1800" b="1" dirty="0"/>
              <a:t>Fernando </a:t>
            </a:r>
            <a:r>
              <a:rPr lang="en-US" sz="1800" b="1" dirty="0" err="1"/>
              <a:t>Amorsolo</a:t>
            </a:r>
            <a:r>
              <a:rPr lang="en-US" sz="1800" b="1" dirty="0"/>
              <a:t>  (1950)</a:t>
            </a:r>
            <a:endParaRPr sz="18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629" name="Shape 629"/>
          <p:cNvSpPr txBox="1"/>
          <p:nvPr/>
        </p:nvSpPr>
        <p:spPr>
          <a:xfrm>
            <a:off x="139701" y="177801"/>
            <a:ext cx="4100747" cy="134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9" rIns="0" bIns="0" anchor="t" anchorCtr="0">
            <a:noAutofit/>
          </a:bodyPr>
          <a:lstStyle/>
          <a:p>
            <a:pPr marL="12699">
              <a:lnSpc>
                <a:spcPct val="116666"/>
              </a:lnSpc>
            </a:pPr>
            <a:r>
              <a:rPr lang="en-US" sz="2000" b="1" i="1" dirty="0">
                <a:solidFill>
                  <a:srgbClr val="FFFFFF"/>
                </a:solidFill>
              </a:rPr>
              <a:t>Sunday Morning Going To Town</a:t>
            </a:r>
            <a:endParaRPr sz="2000" dirty="0"/>
          </a:p>
          <a:p>
            <a:pPr marL="12699" marR="1140920">
              <a:lnSpc>
                <a:spcPct val="113333"/>
              </a:lnSpc>
              <a:spcBef>
                <a:spcPts val="90"/>
              </a:spcBef>
            </a:pPr>
            <a:r>
              <a:rPr lang="en-US" sz="2000" b="1" dirty="0">
                <a:solidFill>
                  <a:srgbClr val="FFFFFF"/>
                </a:solidFill>
              </a:rPr>
              <a:t>Fernando </a:t>
            </a:r>
            <a:r>
              <a:rPr lang="en-US" sz="2000" b="1" dirty="0" err="1">
                <a:solidFill>
                  <a:srgbClr val="FFFFFF"/>
                </a:solidFill>
              </a:rPr>
              <a:t>Amorsolo</a:t>
            </a:r>
            <a:r>
              <a:rPr lang="en-US" sz="2000" b="1" dirty="0">
                <a:solidFill>
                  <a:srgbClr val="FFFFFF"/>
                </a:solidFill>
              </a:rPr>
              <a:t>  (1961)</a:t>
            </a:r>
            <a:endParaRPr sz="20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0720" y="2077155"/>
            <a:ext cx="10837333" cy="1607538"/>
          </a:xfrm>
        </p:spPr>
        <p:txBody>
          <a:bodyPr>
            <a:normAutofit fontScale="90000"/>
          </a:bodyPr>
          <a:lstStyle/>
          <a:p>
            <a:r>
              <a:rPr lang="en-US" dirty="0"/>
              <a:t>Relevance to the Grand Narrative of Philippine History </a:t>
            </a:r>
          </a:p>
        </p:txBody>
      </p:sp>
    </p:spTree>
    <p:extLst>
      <p:ext uri="{BB962C8B-B14F-4D97-AF65-F5344CB8AC3E}">
        <p14:creationId xmlns:p14="http://schemas.microsoft.com/office/powerpoint/2010/main" val="303564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6" name="Shape 126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7" name="Shape 127"/>
          <p:cNvSpPr txBox="1"/>
          <p:nvPr/>
        </p:nvSpPr>
        <p:spPr>
          <a:xfrm>
            <a:off x="7061205" y="1904925"/>
            <a:ext cx="2635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699"/>
            <a:r>
              <a:rPr lang="en-US" sz="2000">
                <a:solidFill>
                  <a:srgbClr val="5C5C5C"/>
                </a:solidFill>
                <a:latin typeface="Verdana"/>
                <a:ea typeface="Verdana"/>
                <a:cs typeface="Verdana"/>
                <a:sym typeface="Verdana"/>
              </a:rPr>
              <a:t>➤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7078618" y="2660542"/>
            <a:ext cx="188642" cy="19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29" name="Shape 129"/>
          <p:cNvSpPr/>
          <p:nvPr/>
        </p:nvSpPr>
        <p:spPr>
          <a:xfrm>
            <a:off x="7078618" y="4264552"/>
            <a:ext cx="188642" cy="19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0" name="Shape 130"/>
          <p:cNvSpPr/>
          <p:nvPr/>
        </p:nvSpPr>
        <p:spPr>
          <a:xfrm>
            <a:off x="7078618" y="5868562"/>
            <a:ext cx="188642" cy="19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1" name="Shape 131"/>
          <p:cNvSpPr/>
          <p:nvPr/>
        </p:nvSpPr>
        <p:spPr>
          <a:xfrm>
            <a:off x="7078618" y="7002672"/>
            <a:ext cx="188642" cy="19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2" name="Shape 132"/>
          <p:cNvSpPr/>
          <p:nvPr/>
        </p:nvSpPr>
        <p:spPr>
          <a:xfrm>
            <a:off x="7078618" y="8136782"/>
            <a:ext cx="188642" cy="19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33" name="Shape 133"/>
          <p:cNvSpPr txBox="1"/>
          <p:nvPr/>
        </p:nvSpPr>
        <p:spPr>
          <a:xfrm>
            <a:off x="7454901" y="1851664"/>
            <a:ext cx="4913630" cy="705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699"/>
            <a:r>
              <a:rPr lang="en-US" sz="2700" b="1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4199"/>
              </a:lnSpc>
              <a:spcBef>
                <a:spcPts val="1500"/>
              </a:spcBef>
            </a:pP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Silver Medal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for: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MUERTE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CLEOPATRA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(Rome, 1881)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59"/>
              </a:spcBef>
            </a:pP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7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Death of Cleopatra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22850">
              <a:lnSpc>
                <a:spcPct val="114199"/>
              </a:lnSpc>
              <a:spcBef>
                <a:spcPts val="1600"/>
              </a:spcBef>
            </a:pP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Silver Palette for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DAFINIS Y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CLOE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(Rome, 1881) (</a:t>
            </a:r>
            <a:r>
              <a:rPr lang="en-US" sz="27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Roman  Youth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473002">
              <a:lnSpc>
                <a:spcPct val="114199"/>
              </a:lnSpc>
              <a:spcBef>
                <a:spcPts val="1500"/>
              </a:spcBef>
            </a:pP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700" b="1" baseline="30000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st </a:t>
            </a: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Gold Medal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</a:t>
            </a:r>
            <a:r>
              <a:rPr lang="en-US" sz="2700" baseline="30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Class): 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SPOLIARIUM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(Rome, 1884)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772676">
              <a:lnSpc>
                <a:spcPct val="114199"/>
              </a:lnSpc>
              <a:spcBef>
                <a:spcPts val="1500"/>
              </a:spcBef>
            </a:pP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Silver Palette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Laurel: 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SPOLIARIUM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813311">
              <a:lnSpc>
                <a:spcPct val="114199"/>
              </a:lnSpc>
              <a:spcBef>
                <a:spcPts val="1600"/>
              </a:spcBef>
            </a:pP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2700" b="1" baseline="30000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st </a:t>
            </a:r>
            <a:r>
              <a:rPr lang="en-US" sz="27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Gold Medal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</a:t>
            </a:r>
            <a:r>
              <a:rPr lang="en-US" sz="2700" baseline="30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 </a:t>
            </a:r>
            <a:r>
              <a:rPr lang="en-US" sz="27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Class):  </a:t>
            </a:r>
            <a:r>
              <a:rPr lang="en-US" sz="27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SPOLIARIUM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Luna and </a:t>
            </a:r>
            <a:r>
              <a:rPr lang="en-US" dirty="0" err="1"/>
              <a:t>Amorsolo</a:t>
            </a:r>
            <a:r>
              <a:rPr lang="en-US" dirty="0"/>
              <a:t> Paintings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150501" marR="1522495" indent="-571471">
              <a:lnSpc>
                <a:spcPct val="113999"/>
              </a:lnSpc>
            </a:pPr>
            <a:r>
              <a:rPr lang="en-US" dirty="0"/>
              <a:t>Even in other countries, both Luna’s and  </a:t>
            </a:r>
            <a:r>
              <a:rPr lang="en-US" dirty="0" err="1"/>
              <a:t>Amorsolo’s</a:t>
            </a:r>
            <a:r>
              <a:rPr lang="en-US" dirty="0"/>
              <a:t> loyalties lie with the Philippines.</a:t>
            </a:r>
          </a:p>
          <a:p>
            <a:pPr marL="1150501" marR="5080" indent="-571471">
              <a:lnSpc>
                <a:spcPct val="113999"/>
              </a:lnSpc>
              <a:spcBef>
                <a:spcPts val="1801"/>
              </a:spcBef>
            </a:pPr>
            <a:r>
              <a:rPr lang="en-US" dirty="0"/>
              <a:t>They used the opportunity abroad to be able to help  the Filipinos and bring pride in our country.</a:t>
            </a:r>
          </a:p>
          <a:p>
            <a:pPr marL="1150501" marR="5080" indent="-571471">
              <a:lnSpc>
                <a:spcPct val="113999"/>
              </a:lnSpc>
              <a:spcBef>
                <a:spcPts val="1801"/>
              </a:spcBef>
            </a:pPr>
            <a:r>
              <a:rPr lang="en-US" dirty="0"/>
              <a:t>Luna’s and </a:t>
            </a:r>
            <a:r>
              <a:rPr lang="en-US" dirty="0" err="1"/>
              <a:t>Amorsolo’s</a:t>
            </a:r>
            <a:r>
              <a:rPr lang="en-US" dirty="0"/>
              <a:t> paintings brought pride to  the Philippines by showcasing Filipino talent.</a:t>
            </a:r>
          </a:p>
        </p:txBody>
      </p:sp>
    </p:spTree>
    <p:extLst>
      <p:ext uri="{BB962C8B-B14F-4D97-AF65-F5344CB8AC3E}">
        <p14:creationId xmlns:p14="http://schemas.microsoft.com/office/powerpoint/2010/main" val="1482597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Luna and </a:t>
            </a:r>
            <a:r>
              <a:rPr lang="en-US" dirty="0" err="1"/>
              <a:t>Amorsolo</a:t>
            </a:r>
            <a:r>
              <a:rPr lang="en-US" dirty="0"/>
              <a:t> Paintings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1150501" marR="92060" indent="-571471">
              <a:lnSpc>
                <a:spcPct val="113999"/>
              </a:lnSpc>
              <a:spcBef>
                <a:spcPts val="1805"/>
              </a:spcBef>
            </a:pPr>
            <a:r>
              <a:rPr lang="en-US" dirty="0"/>
              <a:t>Today, Filipinos do vice-versa: they go to other  countries not as diplomats of the country</a:t>
            </a:r>
          </a:p>
          <a:p>
            <a:pPr marL="1150501" marR="92060" indent="-571471">
              <a:lnSpc>
                <a:spcPct val="113999"/>
              </a:lnSpc>
              <a:spcBef>
                <a:spcPts val="1805"/>
              </a:spcBef>
            </a:pPr>
            <a:endParaRPr lang="en-US" dirty="0"/>
          </a:p>
          <a:p>
            <a:pPr marL="1150501" marR="92060" indent="-571471">
              <a:lnSpc>
                <a:spcPct val="113999"/>
              </a:lnSpc>
              <a:spcBef>
                <a:spcPts val="1805"/>
              </a:spcBef>
            </a:pPr>
            <a:r>
              <a:rPr lang="en-US" dirty="0"/>
              <a:t>But to turn their back against the Philippines.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5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1654126" y="892152"/>
            <a:ext cx="96966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Unit Reference</a:t>
            </a:r>
            <a:endParaRPr/>
          </a:p>
        </p:txBody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0" y="1994307"/>
            <a:ext cx="12925431" cy="7759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464" indent="-342900">
              <a:buFont typeface="Arial"/>
              <a:buChar char="•"/>
            </a:pPr>
            <a:r>
              <a:rPr lang="en-US" sz="2400" dirty="0"/>
              <a:t>A Collection of some of Juan Luna’s masterpieces. 3 May 2016 Retrieved from </a:t>
            </a:r>
            <a:r>
              <a:rPr lang="en-US" sz="2400" u="sng" dirty="0">
                <a:hlinkClick r:id="rId3"/>
              </a:rPr>
              <a:t>https://kahimyang.com/kauswagan/articles/1315/a-collection-of-some-of-juan-lunas-masterpieces</a:t>
            </a:r>
            <a:r>
              <a:rPr lang="en-US" sz="2400" dirty="0"/>
              <a:t>.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/>
              <a:t>A Small Collection of Fernando </a:t>
            </a:r>
            <a:r>
              <a:rPr lang="en-US" sz="2400" dirty="0" err="1"/>
              <a:t>Amorsolo’s</a:t>
            </a:r>
            <a:r>
              <a:rPr lang="en-US" sz="2400" dirty="0"/>
              <a:t> paintings. 2 May 2016. Retrieved from </a:t>
            </a:r>
            <a:r>
              <a:rPr lang="en-US" sz="2400" u="sng" dirty="0">
                <a:hlinkClick r:id="rId4"/>
              </a:rPr>
              <a:t>https://kahimyang.com/kauswagan/articles/1372/a-small-collection-of-fernando-amorsolos-paintings</a:t>
            </a:r>
            <a:r>
              <a:rPr lang="en-US" sz="2400" dirty="0"/>
              <a:t>.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/>
              <a:t>Gomez, Jerome (2017). Behind the Curse of Juan Luna’s “Portrait of a Lady”. Esquire Magazine, 20 January 2017. Retrieved from </a:t>
            </a:r>
            <a:r>
              <a:rPr lang="en-US" sz="2400" u="sng" dirty="0">
                <a:hlinkClick r:id="rId5"/>
              </a:rPr>
              <a:t>https://www.esquiremag.ph/culture/arts-and-entertainment/crimes-and-punishment-a1549-20170120-lfrm3</a:t>
            </a:r>
            <a:r>
              <a:rPr lang="en-US" sz="2400" dirty="0"/>
              <a:t>.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 err="1"/>
              <a:t>Ocampo</a:t>
            </a:r>
            <a:r>
              <a:rPr lang="en-US" sz="2400" dirty="0"/>
              <a:t>, </a:t>
            </a:r>
            <a:r>
              <a:rPr lang="en-US" sz="2400" dirty="0" err="1"/>
              <a:t>Ambeth</a:t>
            </a:r>
            <a:r>
              <a:rPr lang="en-US" sz="2400" dirty="0"/>
              <a:t> (2018). The Mystery of the ‘</a:t>
            </a:r>
            <a:r>
              <a:rPr lang="en-US" sz="2400" dirty="0" err="1"/>
              <a:t>Spoliarium</a:t>
            </a:r>
            <a:r>
              <a:rPr lang="en-US" sz="2400" dirty="0"/>
              <a:t>’ ‘</a:t>
            </a:r>
            <a:r>
              <a:rPr lang="en-US" sz="2400" dirty="0" err="1"/>
              <a:t>boceto</a:t>
            </a:r>
            <a:r>
              <a:rPr lang="en-US" sz="2400" dirty="0"/>
              <a:t>’: Is it Real? Philippine Daily Inquirer, 2 September 2018. </a:t>
            </a:r>
            <a:r>
              <a:rPr lang="en-US" sz="2400" u="sng" dirty="0">
                <a:hlinkClick r:id="rId6"/>
              </a:rPr>
              <a:t>http://lifestyle.inquirer.net/304684/mystery-spoliarium-boceto-real/</a:t>
            </a:r>
            <a:r>
              <a:rPr lang="en-US" sz="2400" dirty="0"/>
              <a:t>.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 err="1"/>
              <a:t>Ongcal</a:t>
            </a:r>
            <a:r>
              <a:rPr lang="en-US" sz="2400" dirty="0"/>
              <a:t>, </a:t>
            </a:r>
            <a:r>
              <a:rPr lang="en-US" sz="2400" dirty="0" err="1"/>
              <a:t>Alecs</a:t>
            </a:r>
            <a:r>
              <a:rPr lang="en-US" sz="2400" dirty="0"/>
              <a:t> (2018). Juan Luna’s </a:t>
            </a:r>
            <a:r>
              <a:rPr lang="en-US" sz="2400" dirty="0" err="1"/>
              <a:t>boceto</a:t>
            </a:r>
            <a:r>
              <a:rPr lang="en-US" sz="2400" dirty="0"/>
              <a:t> of the </a:t>
            </a:r>
            <a:r>
              <a:rPr lang="en-US" sz="2400" dirty="0" err="1"/>
              <a:t>Spoliarium</a:t>
            </a:r>
            <a:r>
              <a:rPr lang="en-US" sz="2400" dirty="0"/>
              <a:t>  surfaces. But is it real? </a:t>
            </a:r>
            <a:r>
              <a:rPr lang="en-US" sz="2400" dirty="0" err="1"/>
              <a:t>Rappler</a:t>
            </a:r>
            <a:r>
              <a:rPr lang="en-US" sz="2400" dirty="0"/>
              <a:t>, 2 September 2018. Retrieved from </a:t>
            </a:r>
            <a:r>
              <a:rPr lang="en-US" sz="2400" u="sng" dirty="0">
                <a:hlinkClick r:id="rId7"/>
              </a:rPr>
              <a:t>https://www.rappler.com/life-and-style/arts-and-culture/210947-juan-luna-boceto-spoliarium</a:t>
            </a:r>
            <a:r>
              <a:rPr lang="en-US" sz="2400" dirty="0"/>
              <a:t>.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/>
              <a:t>Martinez, Edwin (N.D.). Biography of Fernando </a:t>
            </a:r>
            <a:r>
              <a:rPr lang="en-US" sz="2400" dirty="0" err="1"/>
              <a:t>Amorsolo</a:t>
            </a:r>
            <a:r>
              <a:rPr lang="en-US" sz="2400" dirty="0"/>
              <a:t>. The Fernando C. </a:t>
            </a:r>
            <a:r>
              <a:rPr lang="en-US" sz="2400" dirty="0" err="1"/>
              <a:t>Amorsolo</a:t>
            </a:r>
            <a:r>
              <a:rPr lang="en-US" sz="2400" dirty="0"/>
              <a:t> Art Foundation. Retrieved from </a:t>
            </a:r>
            <a:r>
              <a:rPr lang="en-US" sz="2400" u="sng" dirty="0">
                <a:hlinkClick r:id="rId8"/>
              </a:rPr>
              <a:t>http://www.fernandocamorsolo.com/biography.html</a:t>
            </a:r>
            <a:r>
              <a:rPr lang="en-US" sz="2400" dirty="0"/>
              <a:t>. 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/>
              <a:t>Torres, Eric (2004). In Focus: The Art of Juan Luna. Retrieved from </a:t>
            </a:r>
            <a:r>
              <a:rPr lang="en-US" sz="2400" u="sng" dirty="0">
                <a:hlinkClick r:id="rId9"/>
              </a:rPr>
              <a:t>http://ncca.gov.ph/about-culture-and-arts/in-focus/the-art-of-juan-luna/</a:t>
            </a:r>
            <a:r>
              <a:rPr lang="en-US" sz="2400" dirty="0"/>
              <a:t>.  </a:t>
            </a:r>
          </a:p>
          <a:p>
            <a:pPr marL="571464" indent="-342900">
              <a:buFont typeface="Arial"/>
              <a:buChar char="•"/>
            </a:pPr>
            <a:r>
              <a:rPr lang="en-US" sz="2400" dirty="0"/>
              <a:t>Villegas, Ramon (2018). Their Parisian Life: Luna and co. as dandies and </a:t>
            </a:r>
            <a:r>
              <a:rPr lang="en-US" sz="2400" dirty="0" err="1"/>
              <a:t>flaneurs</a:t>
            </a:r>
            <a:r>
              <a:rPr lang="en-US" sz="2400" dirty="0"/>
              <a:t>. </a:t>
            </a:r>
            <a:r>
              <a:rPr lang="en-US" sz="2400" dirty="0" err="1"/>
              <a:t>ANCX.ph</a:t>
            </a:r>
            <a:r>
              <a:rPr lang="en-US" sz="2400" dirty="0"/>
              <a:t>, 22 September 2018. Retrieved from </a:t>
            </a:r>
            <a:r>
              <a:rPr lang="en-US" sz="2400" u="sng" dirty="0">
                <a:hlinkClick r:id="rId10"/>
              </a:rPr>
              <a:t>https://news.abs-cbn.com/ancx/style/style-profile/09/22/18/theyll-always-have-paris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Savage: Juan Luna </a:t>
            </a:r>
            <a:r>
              <a:rPr lang="en-US" dirty="0" err="1"/>
              <a:t>sa</a:t>
            </a:r>
            <a:r>
              <a:rPr lang="en-US" dirty="0"/>
              <a:t> Paris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=54R1nWALZFw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0" name="Shape 140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1" name="Shape 141"/>
          <p:cNvSpPr/>
          <p:nvPr/>
        </p:nvSpPr>
        <p:spPr>
          <a:xfrm>
            <a:off x="7078283" y="1981372"/>
            <a:ext cx="175326" cy="1775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2" name="Shape 142"/>
          <p:cNvSpPr/>
          <p:nvPr/>
        </p:nvSpPr>
        <p:spPr>
          <a:xfrm>
            <a:off x="7078283" y="3457367"/>
            <a:ext cx="175326" cy="1775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3" name="Shape 143"/>
          <p:cNvSpPr/>
          <p:nvPr/>
        </p:nvSpPr>
        <p:spPr>
          <a:xfrm>
            <a:off x="7078283" y="4933359"/>
            <a:ext cx="175326" cy="1775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4" name="Shape 144"/>
          <p:cNvSpPr/>
          <p:nvPr/>
        </p:nvSpPr>
        <p:spPr>
          <a:xfrm>
            <a:off x="7078283" y="6409354"/>
            <a:ext cx="175326" cy="1775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5" name="Shape 145"/>
          <p:cNvSpPr/>
          <p:nvPr/>
        </p:nvSpPr>
        <p:spPr>
          <a:xfrm>
            <a:off x="7078283" y="7885348"/>
            <a:ext cx="175326" cy="17751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46" name="Shape 146"/>
          <p:cNvSpPr txBox="1"/>
          <p:nvPr/>
        </p:nvSpPr>
        <p:spPr>
          <a:xfrm>
            <a:off x="7429501" y="1804111"/>
            <a:ext cx="4929505" cy="6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97776">
              <a:lnSpc>
                <a:spcPct val="113300"/>
              </a:lnSpc>
            </a:pPr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Diploma of Honor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DAMAS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ROMANAS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(Paris, 1886) (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Roman  Ladies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3300"/>
              </a:lnSpc>
              <a:spcBef>
                <a:spcPts val="1399"/>
              </a:spcBef>
            </a:pPr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Diploma of Honor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MESTIZA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SU TOCADOR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(Venice, 1886)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0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The “Mestiza” in her Boudoir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332054">
              <a:lnSpc>
                <a:spcPct val="113300"/>
              </a:lnSpc>
              <a:spcBef>
                <a:spcPts val="1399"/>
              </a:spcBef>
            </a:pPr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Gold Medal—Special Award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BATALIA DE LEPANTO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(Paris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00"/>
              </a:spcBef>
            </a:pP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1887) (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The Battle of Lepanto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676806">
              <a:lnSpc>
                <a:spcPct val="113300"/>
              </a:lnSpc>
              <a:spcBef>
                <a:spcPts val="1399"/>
              </a:spcBef>
            </a:pPr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Bronze Medal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HYMEN, OH,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HYMENEE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(Venice, 1886) (</a:t>
            </a: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699">
              <a:spcBef>
                <a:spcPts val="400"/>
              </a:spcBef>
            </a:pPr>
            <a:r>
              <a:rPr lang="en-US" sz="26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Roman Wedding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306658">
              <a:lnSpc>
                <a:spcPct val="113300"/>
              </a:lnSpc>
              <a:spcBef>
                <a:spcPts val="1505"/>
              </a:spcBef>
            </a:pPr>
            <a:r>
              <a:rPr lang="en-US" sz="26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Honorary Award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CHIFFONIER </a:t>
            </a:r>
            <a:r>
              <a:rPr lang="en-US" sz="26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(Paris, 1888)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0"/>
            <a:ext cx="6438901" cy="97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3" name="Shape 153"/>
          <p:cNvSpPr/>
          <p:nvPr/>
        </p:nvSpPr>
        <p:spPr>
          <a:xfrm>
            <a:off x="7023100" y="1574800"/>
            <a:ext cx="5397500" cy="0"/>
          </a:xfrm>
          <a:custGeom>
            <a:avLst/>
            <a:gdLst/>
            <a:ahLst/>
            <a:cxnLst/>
            <a:rect l="0" t="0" r="0" b="0"/>
            <a:pathLst>
              <a:path w="5397500" h="120000" extrusionOk="0">
                <a:moveTo>
                  <a:pt x="0" y="0"/>
                </a:moveTo>
                <a:lnTo>
                  <a:pt x="5397500" y="0"/>
                </a:lnTo>
              </a:path>
            </a:pathLst>
          </a:custGeom>
          <a:noFill/>
          <a:ln w="38100" cap="flat" cmpd="sng">
            <a:solidFill>
              <a:srgbClr val="74767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4" name="Shape 154"/>
          <p:cNvSpPr/>
          <p:nvPr/>
        </p:nvSpPr>
        <p:spPr>
          <a:xfrm>
            <a:off x="7077841" y="1974117"/>
            <a:ext cx="157571" cy="159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5" name="Shape 155"/>
          <p:cNvSpPr/>
          <p:nvPr/>
        </p:nvSpPr>
        <p:spPr>
          <a:xfrm>
            <a:off x="7077841" y="3711223"/>
            <a:ext cx="157571" cy="159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6" name="Shape 156"/>
          <p:cNvSpPr/>
          <p:nvPr/>
        </p:nvSpPr>
        <p:spPr>
          <a:xfrm>
            <a:off x="7077841" y="5054629"/>
            <a:ext cx="157571" cy="159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7" name="Shape 157"/>
          <p:cNvSpPr/>
          <p:nvPr/>
        </p:nvSpPr>
        <p:spPr>
          <a:xfrm>
            <a:off x="7077841" y="6398035"/>
            <a:ext cx="157571" cy="159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8" name="Shape 158"/>
          <p:cNvSpPr/>
          <p:nvPr/>
        </p:nvSpPr>
        <p:spPr>
          <a:xfrm>
            <a:off x="7077841" y="7741441"/>
            <a:ext cx="157571" cy="1595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/>
          </a:p>
        </p:txBody>
      </p:sp>
      <p:sp>
        <p:nvSpPr>
          <p:cNvPr id="159" name="Shape 159"/>
          <p:cNvSpPr txBox="1"/>
          <p:nvPr/>
        </p:nvSpPr>
        <p:spPr>
          <a:xfrm>
            <a:off x="7391400" y="1810308"/>
            <a:ext cx="4947285" cy="697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49" rIns="0" bIns="0" anchor="t" anchorCtr="0">
            <a:noAutofit/>
          </a:bodyPr>
          <a:lstStyle/>
          <a:p>
            <a:pPr marL="12699" marR="498399">
              <a:lnSpc>
                <a:spcPct val="114799"/>
              </a:lnSpc>
            </a:pPr>
            <a:r>
              <a:rPr lang="en-US"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Gold Medal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(Posthumous Award):  </a:t>
            </a:r>
            <a:r>
              <a:rPr lang="en-US" sz="23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PEUPLE ET ROIS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(Paris 1892) (</a:t>
            </a:r>
            <a:r>
              <a:rPr lang="en-US" sz="23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El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699" marR="24761">
              <a:lnSpc>
                <a:spcPct val="114799"/>
              </a:lnSpc>
            </a:pPr>
            <a:r>
              <a:rPr lang="en-US" sz="23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Pueblo y Los Reyes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lang="en-US" sz="23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The People and  Kings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5080">
              <a:lnSpc>
                <a:spcPct val="114799"/>
              </a:lnSpc>
              <a:spcBef>
                <a:spcPts val="1200"/>
              </a:spcBef>
            </a:pPr>
            <a:r>
              <a:rPr lang="en-US"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Silver Medal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(Posthumous Award):  </a:t>
            </a:r>
            <a:r>
              <a:rPr lang="en-US" sz="23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PACTO DE SANGRE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(Paris, 1885)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00"/>
              </a:spcBef>
            </a:pP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3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The Blood Compact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21582">
              <a:lnSpc>
                <a:spcPct val="114799"/>
              </a:lnSpc>
              <a:spcBef>
                <a:spcPts val="1300"/>
              </a:spcBef>
            </a:pPr>
            <a:r>
              <a:rPr lang="en-US"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Silver Medal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(Posthumous Award):  </a:t>
            </a:r>
            <a:r>
              <a:rPr lang="en-US" sz="23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 MIGUEL LOPEZ DE LEGASPI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>
              <a:spcBef>
                <a:spcPts val="400"/>
              </a:spcBef>
            </a:pP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(Paris 1885)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250786">
              <a:lnSpc>
                <a:spcPct val="114799"/>
              </a:lnSpc>
              <a:spcBef>
                <a:spcPts val="1300"/>
              </a:spcBef>
            </a:pPr>
            <a:r>
              <a:rPr lang="en-US"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Decoration: MEDAL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lang="en-US" sz="23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ISABELA LA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300" u="sng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CATOLICAL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“A la Lealtad  Acrisolada”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104122" algn="just">
              <a:lnSpc>
                <a:spcPct val="114799"/>
              </a:lnSpc>
              <a:spcBef>
                <a:spcPts val="1300"/>
              </a:spcBef>
            </a:pPr>
            <a:r>
              <a:rPr lang="en-US"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Decoration: MEDAL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Medalla de 1</a:t>
            </a:r>
            <a:r>
              <a:rPr lang="en-US" sz="2300" baseline="300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Clase (</a:t>
            </a:r>
            <a:r>
              <a:rPr lang="en-US" sz="2300" i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rPr>
              <a:t>para Cabellero</a:t>
            </a:r>
            <a:r>
              <a:rPr lang="en-US" sz="2300">
                <a:solidFill>
                  <a:srgbClr val="5C5C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“In Hoc Signo  Salus”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910551" y="1065451"/>
            <a:ext cx="4136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699"/>
            <a:r>
              <a:rPr lang="en-US" sz="3600"/>
              <a:t>JUAN LUNA</a:t>
            </a:r>
            <a:endParaRPr sz="36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2291</Words>
  <Application>Microsoft Office PowerPoint</Application>
  <PresentationFormat>Custom</PresentationFormat>
  <Paragraphs>375</Paragraphs>
  <Slides>73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Arbutus Slab</vt:lpstr>
      <vt:lpstr>Arial</vt:lpstr>
      <vt:lpstr>Calibri</vt:lpstr>
      <vt:lpstr>Great Vibes</vt:lpstr>
      <vt:lpstr>Noto Sans Symbols</vt:lpstr>
      <vt:lpstr>Times New Roman</vt:lpstr>
      <vt:lpstr>Trebuchet MS</vt:lpstr>
      <vt:lpstr>Tw Cen MT</vt:lpstr>
      <vt:lpstr>Verdana</vt:lpstr>
      <vt:lpstr>Wingdings</vt:lpstr>
      <vt:lpstr>Wingdings 2</vt:lpstr>
      <vt:lpstr>Median</vt:lpstr>
      <vt:lpstr>JUAN LUNA &amp;  FERNANDO AMORSOLO</vt:lpstr>
      <vt:lpstr>Background of the Artists</vt:lpstr>
      <vt:lpstr>Juan Luna y Novicio</vt:lpstr>
      <vt:lpstr>First Internationally known Painter</vt:lpstr>
      <vt:lpstr>JUAN LUNA</vt:lpstr>
      <vt:lpstr>JUAN LUNA</vt:lpstr>
      <vt:lpstr>JUAN LUNA</vt:lpstr>
      <vt:lpstr>JUAN LUNA</vt:lpstr>
      <vt:lpstr>JUAN LUNA</vt:lpstr>
      <vt:lpstr>JUAN LUNA</vt:lpstr>
      <vt:lpstr>Fernando Amorsolo</vt:lpstr>
      <vt:lpstr>FERNANDO AMARSOLO</vt:lpstr>
      <vt:lpstr>FERNANDO AMARSOLO</vt:lpstr>
      <vt:lpstr>FERNANDO AMARSOLO</vt:lpstr>
      <vt:lpstr>FERNANDO AMARSOLO</vt:lpstr>
      <vt:lpstr>FERNANDO AMARSOLO</vt:lpstr>
      <vt:lpstr>FERNANDO AMARSOLO</vt:lpstr>
      <vt:lpstr>PowerPoint Presentation</vt:lpstr>
      <vt:lpstr>Context of the Artworks</vt:lpstr>
      <vt:lpstr>SPANISH  COLONIZATION Late 19th century</vt:lpstr>
      <vt:lpstr>LOS INDIOS BRAVOS</vt:lpstr>
      <vt:lpstr>INDIOS BRAVOS</vt:lpstr>
      <vt:lpstr>Ang Mahiwagang Ngiti ni Rizal</vt:lpstr>
      <vt:lpstr>Portrait of a Lady</vt:lpstr>
      <vt:lpstr>Portrait of a Lady</vt:lpstr>
      <vt:lpstr>FILIPINO MISERY</vt:lpstr>
      <vt:lpstr>THE KATIPUNAN</vt:lpstr>
      <vt:lpstr>LUNA’S IMPRISONMENT</vt:lpstr>
      <vt:lpstr>ANTONIO’S RELEASE</vt:lpstr>
      <vt:lpstr>LUNA’S LETTER TO ANTONIO</vt:lpstr>
      <vt:lpstr>PHILIPPINES’ INDEPENDENCE</vt:lpstr>
      <vt:lpstr>PowerPoint Presentation</vt:lpstr>
      <vt:lpstr>END OF SPANISH COLONIALISM</vt:lpstr>
      <vt:lpstr>AMERICAN OCCUPATION</vt:lpstr>
      <vt:lpstr>AMERICAN OCCUPATION</vt:lpstr>
      <vt:lpstr>AMERICAN OCCUPATION</vt:lpstr>
      <vt:lpstr>AMERICAN OCCUPATION</vt:lpstr>
      <vt:lpstr>Juan Luna’sWorks</vt:lpstr>
      <vt:lpstr>PowerPoint Presentation</vt:lpstr>
      <vt:lpstr>PowerPoint Presentation</vt:lpstr>
      <vt:lpstr>CLEOPATRA</vt:lpstr>
      <vt:lpstr>PowerPoint Presentation</vt:lpstr>
      <vt:lpstr>PowerPoint Presentation</vt:lpstr>
      <vt:lpstr>El Spoliarium</vt:lpstr>
      <vt:lpstr>PowerPoint Presentation</vt:lpstr>
      <vt:lpstr>PowerPoint Presentation</vt:lpstr>
      <vt:lpstr>PowerPoint Presentation</vt:lpstr>
      <vt:lpstr>PowerPoint Presentation</vt:lpstr>
      <vt:lpstr>The Parisian Life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Fernando Amorsolo’s Works</vt:lpstr>
      <vt:lpstr>PowerPoint Presentation</vt:lpstr>
      <vt:lpstr>MAKING OF THE  PHILIPPINE FLAG</vt:lpstr>
      <vt:lpstr>PowerPoint Presentation</vt:lpstr>
      <vt:lpstr>PowerPoint Presentation</vt:lpstr>
      <vt:lpstr>PowerPoint Presentation</vt:lpstr>
      <vt:lpstr>WOMEN IN HIS PAINTINGS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Relevance to the Grand Narrative of Philippine History </vt:lpstr>
      <vt:lpstr>Luna and Amorsolo Paintings</vt:lpstr>
      <vt:lpstr>Luna and Amorsolo Paintings</vt:lpstr>
      <vt:lpstr>Unit Reference</vt:lpstr>
      <vt:lpstr>Savage: Juan Luna sa Paris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asuncionnestor6@gmail.com</cp:lastModifiedBy>
  <cp:revision>20</cp:revision>
  <dcterms:modified xsi:type="dcterms:W3CDTF">2020-05-31T12:35:18Z</dcterms:modified>
</cp:coreProperties>
</file>